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1453-48AE-4253-B57D-1A3BC00D1368}" type="datetimeFigureOut">
              <a:rPr lang="sl-SI" smtClean="0"/>
              <a:t>29.3.2019</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4E15F-CCC3-4EC5-A668-7E55F6AE45DC}" type="slidenum">
              <a:rPr lang="sl-SI" smtClean="0"/>
              <a:t>‹#›</a:t>
            </a:fld>
            <a:endParaRPr lang="sl-SI"/>
          </a:p>
        </p:txBody>
      </p:sp>
    </p:spTree>
    <p:extLst>
      <p:ext uri="{BB962C8B-B14F-4D97-AF65-F5344CB8AC3E}">
        <p14:creationId xmlns:p14="http://schemas.microsoft.com/office/powerpoint/2010/main" val="27163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ulture.si/en/Pre%C5%A1eren_Award_and_Pre%C5%A1eren_Foundation_Awar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err="1"/>
              <a:t>Heavy</a:t>
            </a:r>
            <a:r>
              <a:rPr lang="sl-SI" dirty="0"/>
              <a:t> </a:t>
            </a:r>
            <a:r>
              <a:rPr lang="sl-SI" dirty="0" err="1"/>
              <a:t>industry</a:t>
            </a:r>
            <a:r>
              <a:rPr lang="sl-SI" dirty="0"/>
              <a:t>, </a:t>
            </a:r>
            <a:r>
              <a:rPr lang="sl-SI" dirty="0" err="1"/>
              <a:t>coal</a:t>
            </a:r>
            <a:r>
              <a:rPr lang="sl-SI" dirty="0"/>
              <a:t> </a:t>
            </a:r>
            <a:r>
              <a:rPr lang="sl-SI" dirty="0" err="1"/>
              <a:t>mining</a:t>
            </a:r>
            <a:r>
              <a:rPr lang="sl-SI" dirty="0"/>
              <a:t>, metal </a:t>
            </a:r>
            <a:r>
              <a:rPr lang="sl-SI" dirty="0" err="1"/>
              <a:t>industry</a:t>
            </a:r>
            <a:r>
              <a:rPr lang="sl-SI" dirty="0"/>
              <a:t>, </a:t>
            </a:r>
            <a:endParaRPr dirty="0"/>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34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8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248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a:t>THIS EVENTS ARE VERY IMPORTANT FOR US HERE IN SLOVENIA BECAUSE WE DON‘T HAVE SUCH MUSEUM AS ARS ELECTRONICA, MIRAIKAIN, ZKM…</a:t>
            </a:r>
          </a:p>
          <a:p>
            <a:pPr marL="0" lvl="0" indent="0" algn="l" rtl="0">
              <a:spcBef>
                <a:spcPts val="0"/>
              </a:spcBef>
              <a:spcAft>
                <a:spcPts val="0"/>
              </a:spcAft>
              <a:buNone/>
            </a:pPr>
            <a:endParaRPr lang="sl-SI" dirty="0"/>
          </a:p>
          <a:p>
            <a:pPr marL="0" lvl="0" indent="0" algn="l" rtl="0">
              <a:spcBef>
                <a:spcPts val="0"/>
              </a:spcBef>
              <a:spcAft>
                <a:spcPts val="0"/>
              </a:spcAft>
              <a:buNone/>
            </a:pPr>
            <a:r>
              <a:rPr lang="sl-SI" dirty="0"/>
              <a:t>ASIMO </a:t>
            </a:r>
            <a:r>
              <a:rPr lang="sl-SI" dirty="0" err="1"/>
              <a:t>engineers</a:t>
            </a:r>
            <a:r>
              <a:rPr lang="sl-SI" dirty="0"/>
              <a:t> </a:t>
            </a:r>
            <a:r>
              <a:rPr lang="sl-SI" dirty="0" err="1"/>
              <a:t>and</a:t>
            </a:r>
            <a:r>
              <a:rPr lang="sl-SI" dirty="0"/>
              <a:t> </a:t>
            </a:r>
            <a:r>
              <a:rPr lang="sl-SI" dirty="0" err="1"/>
              <a:t>also</a:t>
            </a:r>
            <a:r>
              <a:rPr lang="sl-SI" dirty="0"/>
              <a:t> YASKAWA </a:t>
            </a:r>
            <a:r>
              <a:rPr lang="sl-SI" dirty="0" err="1"/>
              <a:t>engineers</a:t>
            </a:r>
            <a:r>
              <a:rPr lang="sl-SI" dirty="0"/>
              <a:t> </a:t>
            </a:r>
            <a:r>
              <a:rPr lang="sl-SI" dirty="0" err="1"/>
              <a:t>were</a:t>
            </a:r>
            <a:r>
              <a:rPr lang="sl-SI" dirty="0"/>
              <a:t> </a:t>
            </a:r>
            <a:r>
              <a:rPr lang="sl-SI" dirty="0" err="1"/>
              <a:t>very</a:t>
            </a:r>
            <a:r>
              <a:rPr lang="sl-SI" dirty="0"/>
              <a:t> </a:t>
            </a:r>
            <a:r>
              <a:rPr lang="sl-SI" dirty="0" err="1"/>
              <a:t>positive</a:t>
            </a:r>
            <a:r>
              <a:rPr lang="sl-SI" dirty="0"/>
              <a:t> </a:t>
            </a:r>
            <a:r>
              <a:rPr lang="sl-SI" dirty="0" err="1"/>
              <a:t>surprise</a:t>
            </a:r>
            <a:r>
              <a:rPr lang="sl-SI" dirty="0"/>
              <a:t> </a:t>
            </a:r>
            <a:r>
              <a:rPr lang="sl-SI" dirty="0" err="1"/>
              <a:t>what</a:t>
            </a:r>
            <a:r>
              <a:rPr lang="sl-SI" dirty="0"/>
              <a:t> is </a:t>
            </a:r>
            <a:r>
              <a:rPr lang="sl-SI" dirty="0" err="1"/>
              <a:t>possible</a:t>
            </a:r>
            <a:r>
              <a:rPr lang="sl-SI" dirty="0"/>
              <a:t> to do </a:t>
            </a:r>
            <a:r>
              <a:rPr lang="sl-SI" dirty="0" err="1"/>
              <a:t>when</a:t>
            </a:r>
            <a:r>
              <a:rPr lang="sl-SI" dirty="0"/>
              <a:t> </a:t>
            </a:r>
            <a:r>
              <a:rPr lang="sl-SI" dirty="0" err="1"/>
              <a:t>art</a:t>
            </a:r>
            <a:r>
              <a:rPr lang="sl-SI" dirty="0"/>
              <a:t>- science – </a:t>
            </a:r>
            <a:r>
              <a:rPr lang="sl-SI" dirty="0" err="1"/>
              <a:t>technology</a:t>
            </a:r>
            <a:r>
              <a:rPr lang="sl-SI" dirty="0"/>
              <a:t> are </a:t>
            </a:r>
            <a:r>
              <a:rPr lang="sl-SI" dirty="0" err="1"/>
              <a:t>combined</a:t>
            </a:r>
            <a:r>
              <a:rPr lang="sl-SI" dirty="0"/>
              <a:t>.</a:t>
            </a:r>
            <a:endParaRPr dirty="0"/>
          </a:p>
        </p:txBody>
      </p:sp>
      <p:sp>
        <p:nvSpPr>
          <p:cNvPr id="273" name="Google Shape;27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err="1"/>
              <a:t>We</a:t>
            </a:r>
            <a:r>
              <a:rPr lang="sl-SI" dirty="0"/>
              <a:t> </a:t>
            </a:r>
            <a:r>
              <a:rPr lang="sl-SI" dirty="0" err="1"/>
              <a:t>managed</a:t>
            </a:r>
            <a:r>
              <a:rPr lang="sl-SI" dirty="0"/>
              <a:t> to </a:t>
            </a:r>
            <a:r>
              <a:rPr lang="sl-SI" dirty="0" err="1"/>
              <a:t>engage</a:t>
            </a:r>
            <a:r>
              <a:rPr lang="sl-SI" dirty="0"/>
              <a:t> </a:t>
            </a:r>
            <a:r>
              <a:rPr lang="sl-SI" dirty="0" err="1"/>
              <a:t>the</a:t>
            </a:r>
            <a:r>
              <a:rPr lang="sl-SI" dirty="0"/>
              <a:t> </a:t>
            </a:r>
            <a:r>
              <a:rPr lang="sl-SI" dirty="0" err="1"/>
              <a:t>broather</a:t>
            </a:r>
            <a:r>
              <a:rPr lang="sl-SI" dirty="0"/>
              <a:t> </a:t>
            </a:r>
            <a:r>
              <a:rPr lang="sl-SI" dirty="0" err="1"/>
              <a:t>public</a:t>
            </a:r>
            <a:r>
              <a:rPr lang="sl-SI" dirty="0"/>
              <a:t> </a:t>
            </a:r>
            <a:r>
              <a:rPr lang="sl-SI" dirty="0" err="1"/>
              <a:t>with</a:t>
            </a:r>
            <a:r>
              <a:rPr lang="sl-SI" dirty="0"/>
              <a:t> </a:t>
            </a:r>
            <a:r>
              <a:rPr lang="sl-SI" dirty="0" err="1"/>
              <a:t>new</a:t>
            </a:r>
            <a:r>
              <a:rPr lang="sl-SI" dirty="0"/>
              <a:t> </a:t>
            </a:r>
            <a:r>
              <a:rPr lang="sl-SI" dirty="0" err="1"/>
              <a:t>media</a:t>
            </a:r>
            <a:r>
              <a:rPr lang="sl-SI" dirty="0"/>
              <a:t> </a:t>
            </a:r>
            <a:r>
              <a:rPr lang="sl-SI" dirty="0" err="1"/>
              <a:t>art</a:t>
            </a:r>
            <a:r>
              <a:rPr lang="sl-SI" dirty="0"/>
              <a:t>, science </a:t>
            </a:r>
            <a:r>
              <a:rPr lang="sl-SI" dirty="0" err="1"/>
              <a:t>and</a:t>
            </a:r>
            <a:r>
              <a:rPr lang="sl-SI" dirty="0"/>
              <a:t> </a:t>
            </a:r>
            <a:r>
              <a:rPr lang="sl-SI" dirty="0" err="1"/>
              <a:t>technology</a:t>
            </a:r>
            <a:r>
              <a:rPr lang="sl-SI" dirty="0"/>
              <a:t>. </a:t>
            </a:r>
            <a:endParaRPr dirty="0"/>
          </a:p>
        </p:txBody>
      </p:sp>
      <p:sp>
        <p:nvSpPr>
          <p:cNvPr id="288" name="Google Shape;28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310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085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559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6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02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49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r>
              <a:rPr lang="sl-SI" sz="1100" b="1" i="0" u="none" strike="noStrike" cap="none" dirty="0" err="1">
                <a:solidFill>
                  <a:srgbClr val="000000"/>
                </a:solidFill>
                <a:effectLst/>
                <a:latin typeface="Arial"/>
                <a:ea typeface="Arial"/>
                <a:cs typeface="Arial"/>
                <a:sym typeface="Arial"/>
              </a:rPr>
              <a:t>Thanks</a:t>
            </a:r>
            <a:r>
              <a:rPr lang="sl-SI" sz="1100" b="1" i="0" u="none" strike="noStrike" cap="none" dirty="0">
                <a:solidFill>
                  <a:srgbClr val="000000"/>
                </a:solidFill>
                <a:effectLst/>
                <a:latin typeface="Arial"/>
                <a:ea typeface="Arial"/>
                <a:cs typeface="Arial"/>
                <a:sym typeface="Arial"/>
              </a:rPr>
              <a:t> to Zoran Poznič, artist </a:t>
            </a:r>
            <a:r>
              <a:rPr lang="sl-SI" sz="1100" b="1" i="0" u="none" strike="noStrike" cap="none" dirty="0" err="1">
                <a:solidFill>
                  <a:srgbClr val="000000"/>
                </a:solidFill>
                <a:effectLst/>
                <a:latin typeface="Arial"/>
                <a:ea typeface="Arial"/>
                <a:cs typeface="Arial"/>
                <a:sym typeface="Arial"/>
              </a:rPr>
              <a:t>and</a:t>
            </a:r>
            <a:r>
              <a:rPr lang="sl-SI" sz="1100" b="1" i="0" u="none" strike="noStrike" cap="none" dirty="0">
                <a:solidFill>
                  <a:srgbClr val="000000"/>
                </a:solidFill>
                <a:effectLst/>
                <a:latin typeface="Arial"/>
                <a:ea typeface="Arial"/>
                <a:cs typeface="Arial"/>
                <a:sym typeface="Arial"/>
              </a:rPr>
              <a:t> </a:t>
            </a:r>
            <a:r>
              <a:rPr lang="sl-SI" sz="1100" b="1" i="0" u="none" strike="noStrike" cap="none" dirty="0" err="1">
                <a:solidFill>
                  <a:srgbClr val="000000"/>
                </a:solidFill>
                <a:effectLst/>
                <a:latin typeface="Arial"/>
                <a:ea typeface="Arial"/>
                <a:cs typeface="Arial"/>
                <a:sym typeface="Arial"/>
              </a:rPr>
              <a:t>the</a:t>
            </a:r>
            <a:r>
              <a:rPr lang="sl-SI" sz="1100" b="1" i="0" u="none" strike="noStrike" cap="none" dirty="0">
                <a:solidFill>
                  <a:srgbClr val="000000"/>
                </a:solidFill>
                <a:effectLst/>
                <a:latin typeface="Arial"/>
                <a:ea typeface="Arial"/>
                <a:cs typeface="Arial"/>
                <a:sym typeface="Arial"/>
              </a:rPr>
              <a:t> manager </a:t>
            </a:r>
            <a:r>
              <a:rPr lang="sl-SI" sz="1100" b="1" i="0" u="none" strike="noStrike" cap="none" dirty="0" err="1">
                <a:solidFill>
                  <a:srgbClr val="000000"/>
                </a:solidFill>
                <a:effectLst/>
                <a:latin typeface="Arial"/>
                <a:ea typeface="Arial"/>
                <a:cs typeface="Arial"/>
                <a:sym typeface="Arial"/>
              </a:rPr>
              <a:t>of</a:t>
            </a:r>
            <a:r>
              <a:rPr lang="sl-SI" sz="1100" b="1" i="0" u="none" strike="noStrike" cap="none" dirty="0">
                <a:solidFill>
                  <a:srgbClr val="000000"/>
                </a:solidFill>
                <a:effectLst/>
                <a:latin typeface="Arial"/>
                <a:ea typeface="Arial"/>
                <a:cs typeface="Arial"/>
                <a:sym typeface="Arial"/>
              </a:rPr>
              <a:t> </a:t>
            </a:r>
            <a:r>
              <a:rPr lang="sl-SI" sz="1100" b="1" i="0" u="none" strike="noStrike" cap="none" dirty="0" err="1">
                <a:solidFill>
                  <a:srgbClr val="000000"/>
                </a:solidFill>
                <a:effectLst/>
                <a:latin typeface="Arial"/>
                <a:ea typeface="Arial"/>
                <a:cs typeface="Arial"/>
                <a:sym typeface="Arial"/>
              </a:rPr>
              <a:t>the</a:t>
            </a:r>
            <a:r>
              <a:rPr lang="sl-SI" sz="1100" b="1" i="0" u="none" strike="noStrike" cap="none" dirty="0">
                <a:solidFill>
                  <a:srgbClr val="000000"/>
                </a:solidFill>
                <a:effectLst/>
                <a:latin typeface="Arial"/>
                <a:ea typeface="Arial"/>
                <a:cs typeface="Arial"/>
                <a:sym typeface="Arial"/>
              </a:rPr>
              <a:t> </a:t>
            </a:r>
            <a:r>
              <a:rPr lang="sl-SI" sz="1100" b="1" i="0" u="none" strike="noStrike" cap="none" dirty="0" err="1">
                <a:solidFill>
                  <a:srgbClr val="000000"/>
                </a:solidFill>
                <a:effectLst/>
                <a:latin typeface="Arial"/>
                <a:ea typeface="Arial"/>
                <a:cs typeface="Arial"/>
                <a:sym typeface="Arial"/>
              </a:rPr>
              <a:t>house</a:t>
            </a:r>
            <a:r>
              <a:rPr lang="sl-SI"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Delavski</a:t>
            </a:r>
            <a:r>
              <a:rPr lang="en-US" sz="1100" b="1" i="0" u="none" strike="noStrike" cap="none" dirty="0">
                <a:solidFill>
                  <a:srgbClr val="000000"/>
                </a:solidFill>
                <a:effectLst/>
                <a:latin typeface="Arial"/>
                <a:ea typeface="Arial"/>
                <a:cs typeface="Arial"/>
                <a:sym typeface="Arial"/>
              </a:rPr>
              <a:t> </a:t>
            </a:r>
            <a:r>
              <a:rPr lang="en-US" sz="1100" b="1" i="0" u="none" strike="noStrike" cap="none" dirty="0" err="1">
                <a:solidFill>
                  <a:srgbClr val="000000"/>
                </a:solidFill>
                <a:effectLst/>
                <a:latin typeface="Arial"/>
                <a:ea typeface="Arial"/>
                <a:cs typeface="Arial"/>
                <a:sym typeface="Arial"/>
              </a:rPr>
              <a:t>dom</a:t>
            </a:r>
            <a:r>
              <a:rPr lang="en-US" sz="1100" b="1" i="0" u="none" strike="noStrike" cap="none" dirty="0">
                <a:solidFill>
                  <a:srgbClr val="000000"/>
                </a:solidFill>
                <a:effectLst/>
                <a:latin typeface="Arial"/>
                <a:ea typeface="Arial"/>
                <a:cs typeface="Arial"/>
                <a:sym typeface="Arial"/>
              </a:rPr>
              <a:t> in </a:t>
            </a:r>
            <a:r>
              <a:rPr lang="en-US" sz="1100" b="1" i="0" u="none" strike="noStrike" cap="none" dirty="0" err="1">
                <a:solidFill>
                  <a:srgbClr val="000000"/>
                </a:solidFill>
                <a:effectLst/>
                <a:latin typeface="Arial"/>
                <a:ea typeface="Arial"/>
                <a:cs typeface="Arial"/>
                <a:sym typeface="Arial"/>
              </a:rPr>
              <a:t>Trbovlje</a:t>
            </a:r>
            <a:r>
              <a:rPr lang="en-US" sz="1100" b="0" i="0" u="none" strike="noStrike" cap="none" dirty="0">
                <a:solidFill>
                  <a:srgbClr val="000000"/>
                </a:solidFill>
                <a:effectLst/>
                <a:latin typeface="Arial"/>
                <a:ea typeface="Arial"/>
                <a:cs typeface="Arial"/>
                <a:sym typeface="Arial"/>
              </a:rPr>
              <a:t> opened in 1956 in a newly-built building, known for its façade mosaic by </a:t>
            </a:r>
            <a:r>
              <a:rPr lang="en-US" sz="1100" b="0" i="0" u="none" strike="noStrike" cap="none" dirty="0" err="1">
                <a:solidFill>
                  <a:srgbClr val="000000"/>
                </a:solidFill>
                <a:effectLst/>
                <a:latin typeface="Arial"/>
                <a:ea typeface="Arial"/>
                <a:cs typeface="Arial"/>
                <a:sym typeface="Arial"/>
              </a:rPr>
              <a:t>Marij</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Pregelj</a:t>
            </a:r>
            <a:r>
              <a:rPr lang="en-US" sz="1100" b="0" i="0" u="none" strike="noStrike" cap="none" dirty="0">
                <a:solidFill>
                  <a:srgbClr val="000000"/>
                </a:solidFill>
                <a:effectLst/>
                <a:latin typeface="Arial"/>
                <a:ea typeface="Arial"/>
                <a:cs typeface="Arial"/>
                <a:sym typeface="Arial"/>
              </a:rPr>
              <a:t> (which earned him the highest Slovene award in art, the </a:t>
            </a:r>
            <a:r>
              <a:rPr lang="en-US" sz="1100" b="0" i="0" u="none" strike="noStrike" cap="none" dirty="0" err="1">
                <a:solidFill>
                  <a:srgbClr val="000000"/>
                </a:solidFill>
                <a:effectLst/>
                <a:latin typeface="Arial"/>
                <a:ea typeface="Arial"/>
                <a:cs typeface="Arial"/>
                <a:sym typeface="Arial"/>
                <a:hlinkClick r:id="rId3" tooltip="Prešeren Award and Prešeren Foundation Awards"/>
              </a:rPr>
              <a:t>Prešeren</a:t>
            </a:r>
            <a:r>
              <a:rPr lang="en-US" sz="1100" b="0" i="0" u="none" strike="noStrike" cap="none" dirty="0">
                <a:solidFill>
                  <a:srgbClr val="000000"/>
                </a:solidFill>
                <a:effectLst/>
                <a:latin typeface="Arial"/>
                <a:ea typeface="Arial"/>
                <a:cs typeface="Arial"/>
                <a:sym typeface="Arial"/>
                <a:hlinkClick r:id="rId3" tooltip="Prešeren Award and Prešeren Foundation Awards"/>
              </a:rPr>
              <a:t> Award</a:t>
            </a:r>
            <a:r>
              <a:rPr lang="en-US" sz="1100" b="0" i="0" u="none" strike="noStrike" cap="none" dirty="0">
                <a:solidFill>
                  <a:srgbClr val="000000"/>
                </a:solidFill>
                <a:effectLst/>
                <a:latin typeface="Arial"/>
                <a:ea typeface="Arial"/>
                <a:cs typeface="Arial"/>
                <a:sym typeface="Arial"/>
              </a:rPr>
              <a:t>) and sculptures by Stojan </a:t>
            </a:r>
            <a:r>
              <a:rPr lang="en-US" sz="1100" b="0" i="0" u="none" strike="noStrike" cap="none" dirty="0" err="1">
                <a:solidFill>
                  <a:srgbClr val="000000"/>
                </a:solidFill>
                <a:effectLst/>
                <a:latin typeface="Arial"/>
                <a:ea typeface="Arial"/>
                <a:cs typeface="Arial"/>
                <a:sym typeface="Arial"/>
              </a:rPr>
              <a:t>Batič</a:t>
            </a:r>
            <a:r>
              <a:rPr lang="en-US" sz="1100" b="0" i="0" u="none" strike="noStrike" cap="none" dirty="0">
                <a:solidFill>
                  <a:srgbClr val="000000"/>
                </a:solidFill>
                <a:effectLst/>
                <a:latin typeface="Arial"/>
                <a:ea typeface="Arial"/>
                <a:cs typeface="Arial"/>
                <a:sym typeface="Arial"/>
              </a:rPr>
              <a:t> with miners as a leitmotiv.</a:t>
            </a:r>
            <a:endParaRPr lang="sl-SI" dirty="0"/>
          </a:p>
        </p:txBody>
      </p:sp>
    </p:spTree>
    <p:extLst>
      <p:ext uri="{BB962C8B-B14F-4D97-AF65-F5344CB8AC3E}">
        <p14:creationId xmlns:p14="http://schemas.microsoft.com/office/powerpoint/2010/main" val="222375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29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14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71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00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r>
              <a:rPr lang="sl-SI" dirty="0"/>
              <a:t>UNTIL HERE IT WAS ART AND TECHNOLOGY</a:t>
            </a:r>
          </a:p>
        </p:txBody>
      </p:sp>
    </p:spTree>
    <p:extLst>
      <p:ext uri="{BB962C8B-B14F-4D97-AF65-F5344CB8AC3E}">
        <p14:creationId xmlns:p14="http://schemas.microsoft.com/office/powerpoint/2010/main" val="61898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83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DD1C4313-A4C6-46FA-8832-3BE24B4538DA}" type="datetimeFigureOut">
              <a:rPr lang="sl-SI" smtClean="0"/>
              <a:t>29.3.2019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20896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DD1C4313-A4C6-46FA-8832-3BE24B4538DA}" type="datetimeFigureOut">
              <a:rPr lang="sl-SI" smtClean="0"/>
              <a:t>29.3.2019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145931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DD1C4313-A4C6-46FA-8832-3BE24B4538DA}" type="datetimeFigureOut">
              <a:rPr lang="sl-SI" smtClean="0"/>
              <a:t>29.3.2019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99750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azen" type="blank">
  <p:cSld name="Prazen">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1018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slovni diapozitiv" type="title">
  <p:cSld name="Naslovni diapozitiv">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945756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slov in vsebina" type="obj">
  <p:cSld name="Naslov in vsebina">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16229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lava odseka" type="secHead">
  <p:cSld name="Glava odseka">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19659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ve vsebini" type="twoObj">
  <p:cSld name="Dve vsebini">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12149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rimerjava" type="twoTxTwoObj">
  <p:cSld name="Primerjava">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99433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amo naslov" type="titleOnly">
  <p:cSld name="Samo naslov">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0258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sebina z naslovom" type="objTx">
  <p:cSld name="Vsebina z naslovom">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63677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DD1C4313-A4C6-46FA-8832-3BE24B4538DA}" type="datetimeFigureOut">
              <a:rPr lang="sl-SI" smtClean="0"/>
              <a:t>29.3.2019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3750503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aslov in slika" type="picTx">
  <p:cSld name="Naslov in slika">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433658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aslov in navpično besedilo" type="vertTx">
  <p:cSld name="Naslov in navpično besedilo">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3153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Navpični naslov in besedilo">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2621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DD1C4313-A4C6-46FA-8832-3BE24B4538DA}" type="datetimeFigureOut">
              <a:rPr lang="sl-SI" smtClean="0"/>
              <a:t>29.3.2019</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61889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DD1C4313-A4C6-46FA-8832-3BE24B4538DA}" type="datetimeFigureOut">
              <a:rPr lang="sl-SI" smtClean="0"/>
              <a:t>29.3.2019</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4056059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DD1C4313-A4C6-46FA-8832-3BE24B4538DA}" type="datetimeFigureOut">
              <a:rPr lang="sl-SI" smtClean="0"/>
              <a:t>29.3.2019</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165352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DD1C4313-A4C6-46FA-8832-3BE24B4538DA}" type="datetimeFigureOut">
              <a:rPr lang="sl-SI" smtClean="0"/>
              <a:t>29.3.2019</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77140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DD1C4313-A4C6-46FA-8832-3BE24B4538DA}" type="datetimeFigureOut">
              <a:rPr lang="sl-SI" smtClean="0"/>
              <a:t>29.3.2019</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14182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DD1C4313-A4C6-46FA-8832-3BE24B4538DA}" type="datetimeFigureOut">
              <a:rPr lang="sl-SI" smtClean="0"/>
              <a:t>29.3.2019</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33383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DD1C4313-A4C6-46FA-8832-3BE24B4538DA}" type="datetimeFigureOut">
              <a:rPr lang="sl-SI" smtClean="0"/>
              <a:t>29.3.2019</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87C2230B-2495-4ECB-8C01-4A9CF99C2B1C}" type="slidenum">
              <a:rPr lang="sl-SI" smtClean="0"/>
              <a:t>‹#›</a:t>
            </a:fld>
            <a:endParaRPr lang="sl-SI"/>
          </a:p>
        </p:txBody>
      </p:sp>
    </p:spTree>
    <p:extLst>
      <p:ext uri="{BB962C8B-B14F-4D97-AF65-F5344CB8AC3E}">
        <p14:creationId xmlns:p14="http://schemas.microsoft.com/office/powerpoint/2010/main" val="256990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C4313-A4C6-46FA-8832-3BE24B4538DA}" type="datetimeFigureOut">
              <a:rPr lang="sl-SI" smtClean="0"/>
              <a:t>29.3.2019</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2230B-2495-4ECB-8C01-4A9CF99C2B1C}" type="slidenum">
              <a:rPr lang="sl-SI" smtClean="0"/>
              <a:t>‹#›</a:t>
            </a:fld>
            <a:endParaRPr lang="sl-SI"/>
          </a:p>
        </p:txBody>
      </p:sp>
    </p:spTree>
    <p:extLst>
      <p:ext uri="{BB962C8B-B14F-4D97-AF65-F5344CB8AC3E}">
        <p14:creationId xmlns:p14="http://schemas.microsoft.com/office/powerpoint/2010/main" val="4190507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73475418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612911"/>
            <a:ext cx="9144000" cy="2387600"/>
          </a:xfrm>
        </p:spPr>
        <p:txBody>
          <a:bodyPr/>
          <a:lstStyle/>
          <a:p>
            <a:r>
              <a:rPr lang="sl-SI" dirty="0"/>
              <a:t>NOVOMEDIJSKI PRISTOPI V IZOBRAŽEVANJU</a:t>
            </a:r>
          </a:p>
        </p:txBody>
      </p:sp>
      <p:sp>
        <p:nvSpPr>
          <p:cNvPr id="3" name="Podnaslov 2"/>
          <p:cNvSpPr>
            <a:spLocks noGrp="1"/>
          </p:cNvSpPr>
          <p:nvPr>
            <p:ph type="subTitle" idx="1"/>
          </p:nvPr>
        </p:nvSpPr>
        <p:spPr>
          <a:xfrm>
            <a:off x="1524000" y="3131775"/>
            <a:ext cx="9144000" cy="1655762"/>
          </a:xfrm>
        </p:spPr>
        <p:txBody>
          <a:bodyPr/>
          <a:lstStyle/>
          <a:p>
            <a:r>
              <a:rPr lang="sl-SI" dirty="0"/>
              <a:t>POUČEVANJE V 21. STOLETJU</a:t>
            </a:r>
          </a:p>
          <a:p>
            <a:r>
              <a:rPr lang="sl-SI" dirty="0"/>
              <a:t>Predavatelja: Bogdan Šteh, Andrej Uduč</a:t>
            </a:r>
          </a:p>
          <a:p>
            <a:endParaRPr lang="sl-SI"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378" y="4218580"/>
            <a:ext cx="1996715" cy="1137913"/>
          </a:xfrm>
          <a:prstGeom prst="rect">
            <a:avLst/>
          </a:prstGeom>
        </p:spPr>
      </p:pic>
      <p:sp>
        <p:nvSpPr>
          <p:cNvPr id="5" name="PoljeZBesedilom 4"/>
          <p:cNvSpPr txBox="1"/>
          <p:nvPr/>
        </p:nvSpPr>
        <p:spPr>
          <a:xfrm>
            <a:off x="1171303" y="5433788"/>
            <a:ext cx="9849394" cy="830997"/>
          </a:xfrm>
          <a:prstGeom prst="rect">
            <a:avLst/>
          </a:prstGeom>
          <a:noFill/>
        </p:spPr>
        <p:txBody>
          <a:bodyPr wrap="square" rtlCol="0">
            <a:spAutoFit/>
          </a:bodyPr>
          <a:lstStyle/>
          <a:p>
            <a:pPr algn="ctr"/>
            <a:r>
              <a:rPr lang="sl-SI" sz="1600" b="1" dirty="0"/>
              <a:t>Kulturni bazar</a:t>
            </a:r>
          </a:p>
          <a:p>
            <a:pPr algn="ctr"/>
            <a:r>
              <a:rPr lang="sl-SI" sz="1600" b="1" dirty="0"/>
              <a:t>Cankarjev dom, Dvorana E2, 16.00-17.30</a:t>
            </a:r>
          </a:p>
          <a:p>
            <a:pPr algn="ctr"/>
            <a:r>
              <a:rPr lang="sl-SI" sz="1600" b="1" dirty="0"/>
              <a:t>Ljubljana, 4. april 2019</a:t>
            </a:r>
          </a:p>
        </p:txBody>
      </p:sp>
    </p:spTree>
    <p:extLst>
      <p:ext uri="{BB962C8B-B14F-4D97-AF65-F5344CB8AC3E}">
        <p14:creationId xmlns:p14="http://schemas.microsoft.com/office/powerpoint/2010/main" val="19331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16"/>
          <p:cNvSpPr txBox="1"/>
          <p:nvPr/>
        </p:nvSpPr>
        <p:spPr>
          <a:xfrm>
            <a:off x="455645" y="1980447"/>
            <a:ext cx="11280710" cy="4037798"/>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Najbolj viden rezultat programa TNM v Trbovljah, je festival </a:t>
            </a:r>
            <a:r>
              <a:rPr kumimoji="0" lang="sl-SI" sz="2000" b="0" i="0" u="none" strike="noStrike" kern="0" cap="none" spc="0" normalizeH="0" baseline="0" noProof="0" dirty="0" err="1">
                <a:ln>
                  <a:noFill/>
                </a:ln>
                <a:solidFill>
                  <a:srgbClr val="FFFFFF"/>
                </a:solidFill>
                <a:effectLst/>
                <a:uLnTx/>
                <a:uFillTx/>
                <a:latin typeface="Carme"/>
                <a:ea typeface="Carme"/>
                <a:cs typeface="Carme"/>
                <a:sym typeface="Carme"/>
              </a:rPr>
              <a:t>novomedijske</a:t>
            </a: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 kulture </a:t>
            </a:r>
            <a:r>
              <a:rPr kumimoji="0" lang="sl-SI" sz="2000" b="0" i="0" u="none" strike="noStrike" kern="0" cap="none" spc="0" normalizeH="0" baseline="0" noProof="0" dirty="0" err="1">
                <a:ln>
                  <a:noFill/>
                </a:ln>
                <a:solidFill>
                  <a:srgbClr val="FFFFFF"/>
                </a:solidFill>
                <a:effectLst/>
                <a:uLnTx/>
                <a:uFillTx/>
                <a:latin typeface="Carme"/>
                <a:ea typeface="Carme"/>
                <a:cs typeface="Carme"/>
                <a:sym typeface="Carme"/>
              </a:rPr>
              <a:t>Speculum</a:t>
            </a: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 </a:t>
            </a:r>
            <a:r>
              <a:rPr kumimoji="0" lang="sl-SI" sz="2000" b="0" i="0" u="none" strike="noStrike" kern="0" cap="none" spc="0" normalizeH="0" baseline="0" noProof="0" dirty="0" err="1">
                <a:ln>
                  <a:noFill/>
                </a:ln>
                <a:solidFill>
                  <a:srgbClr val="FFFFFF"/>
                </a:solidFill>
                <a:effectLst/>
                <a:uLnTx/>
                <a:uFillTx/>
                <a:latin typeface="Carme"/>
                <a:ea typeface="Carme"/>
                <a:cs typeface="Carme"/>
                <a:sym typeface="Carme"/>
              </a:rPr>
              <a:t>Artium</a:t>
            </a: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 Ta poteka v Delavskem domu Trbovlje ob leta 2009 , le prva izvedba festivala, leta 2008, je bila v Ljubljani. </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endParaRPr kumimoji="0" lang="sl-SI" sz="2000" b="0" i="0" u="none" strike="noStrike" kern="0" cap="none" spc="0" normalizeH="0" baseline="0" noProof="0" dirty="0">
              <a:ln>
                <a:noFill/>
              </a:ln>
              <a:solidFill>
                <a:srgbClr val="FFFFFF"/>
              </a:solidFill>
              <a:effectLst/>
              <a:uLnTx/>
              <a:uFillTx/>
              <a:latin typeface="Carme"/>
              <a:ea typeface="Carme"/>
              <a:cs typeface="Carme"/>
              <a:sym typeface="Carme"/>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Večinski delež sredstev za izvedbo festivala prispeva Ministrstvo za kulturo Republike Slovenije, prek namenskih sredstev za tovrstne prireditve. V zadnjem času je ministrstvo zmanjšalo število festivalov, ki jih finančno podpira in </a:t>
            </a:r>
            <a:r>
              <a:rPr kumimoji="0" lang="sl-SI" sz="2000" b="0" i="0" u="none" strike="noStrike" kern="0" cap="none" spc="0" normalizeH="0" baseline="0" noProof="0" dirty="0" err="1">
                <a:ln>
                  <a:noFill/>
                </a:ln>
                <a:solidFill>
                  <a:srgbClr val="FFFFFF"/>
                </a:solidFill>
                <a:effectLst/>
                <a:uLnTx/>
                <a:uFillTx/>
                <a:latin typeface="Carme"/>
                <a:ea typeface="Carme"/>
                <a:cs typeface="Carme"/>
                <a:sym typeface="Carme"/>
              </a:rPr>
              <a:t>Speculum</a:t>
            </a: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 </a:t>
            </a:r>
            <a:r>
              <a:rPr kumimoji="0" lang="sl-SI" sz="2000" b="0" i="0" u="none" strike="noStrike" kern="0" cap="none" spc="0" normalizeH="0" baseline="0" noProof="0" dirty="0" err="1">
                <a:ln>
                  <a:noFill/>
                </a:ln>
                <a:solidFill>
                  <a:srgbClr val="FFFFFF"/>
                </a:solidFill>
                <a:effectLst/>
                <a:uLnTx/>
                <a:uFillTx/>
                <a:latin typeface="Carme"/>
                <a:ea typeface="Carme"/>
                <a:cs typeface="Carme"/>
                <a:sym typeface="Carme"/>
              </a:rPr>
              <a:t>Artium</a:t>
            </a: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 je eden od treh, ki so še vedno deležni te podpore, delež sofinanciranja so mu celo povečali. V svoji utemeljitvi je ministrstvo Delavskemu domu Trbovlje priznalo vodilen položaj na področju </a:t>
            </a:r>
            <a:r>
              <a:rPr kumimoji="0" lang="sl-SI" sz="2000" b="0" i="0" u="none" strike="noStrike" kern="0" cap="none" spc="0" normalizeH="0" baseline="0" noProof="0" dirty="0" err="1">
                <a:ln>
                  <a:noFill/>
                </a:ln>
                <a:solidFill>
                  <a:srgbClr val="FFFFFF"/>
                </a:solidFill>
                <a:effectLst/>
                <a:uLnTx/>
                <a:uFillTx/>
                <a:latin typeface="Carme"/>
                <a:ea typeface="Carme"/>
                <a:cs typeface="Carme"/>
                <a:sym typeface="Carme"/>
              </a:rPr>
              <a:t>novomedijske</a:t>
            </a: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 kulture v Sloveniji</a:t>
            </a:r>
            <a:endParaRPr kumimoji="0" sz="20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7643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7"/>
        <p:cNvGrpSpPr/>
        <p:nvPr/>
      </p:nvGrpSpPr>
      <p:grpSpPr>
        <a:xfrm>
          <a:off x="0" y="0"/>
          <a:ext cx="0" cy="0"/>
          <a:chOff x="0" y="0"/>
          <a:chExt cx="0" cy="0"/>
        </a:xfrm>
      </p:grpSpPr>
      <p:sp>
        <p:nvSpPr>
          <p:cNvPr id="248" name="Google Shape;248;p36"/>
          <p:cNvSpPr txBox="1"/>
          <p:nvPr/>
        </p:nvSpPr>
        <p:spPr>
          <a:xfrm>
            <a:off x="1056105" y="1190859"/>
            <a:ext cx="10886172" cy="268010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POSLANSTVO </a:t>
            </a: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SPECULUM ARTIUM</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izobraževanje različnih skupin prebivalstva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združevanje principov umetnosti in znanosti</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socializacija </a:t>
            </a:r>
            <a:r>
              <a:rPr kumimoji="0" lang="sl-SI" sz="2800" b="0" i="0" u="none" strike="noStrike" kern="0" cap="none" spc="0" normalizeH="0" baseline="0" noProof="0" dirty="0" err="1">
                <a:ln>
                  <a:noFill/>
                </a:ln>
                <a:solidFill>
                  <a:srgbClr val="FFFFFF"/>
                </a:solidFill>
                <a:effectLst/>
                <a:uLnTx/>
                <a:uFillTx/>
                <a:latin typeface="Calibri"/>
                <a:ea typeface="Calibri"/>
                <a:cs typeface="Calibri"/>
                <a:sym typeface="Calibri"/>
              </a:rPr>
              <a:t>novomedijske</a:t>
            </a: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 produkcije </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vzpostavljanje dialoga med tradicionalnimi in </a:t>
            </a:r>
            <a:r>
              <a:rPr kumimoji="0" lang="sl-SI" sz="2800" b="0" i="0" u="none" strike="noStrike" kern="0" cap="none" spc="0" normalizeH="0" baseline="0" noProof="0" dirty="0" err="1">
                <a:ln>
                  <a:noFill/>
                </a:ln>
                <a:solidFill>
                  <a:srgbClr val="FFFFFF"/>
                </a:solidFill>
                <a:effectLst/>
                <a:uLnTx/>
                <a:uFillTx/>
                <a:latin typeface="Calibri"/>
                <a:ea typeface="Calibri"/>
                <a:cs typeface="Calibri"/>
                <a:sym typeface="Calibri"/>
              </a:rPr>
              <a:t>novomedijskimi</a:t>
            </a: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 vizualnimi praksami </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oživljanje degradiranega družbenega prostora skozi </a:t>
            </a:r>
            <a:r>
              <a:rPr kumimoji="0" lang="sl-SI" sz="2800" b="0" i="0" u="none" strike="noStrike" kern="0" cap="none" spc="0" normalizeH="0" baseline="0" noProof="0" dirty="0" err="1">
                <a:ln>
                  <a:noFill/>
                </a:ln>
                <a:solidFill>
                  <a:srgbClr val="FFFFFF"/>
                </a:solidFill>
                <a:effectLst/>
                <a:uLnTx/>
                <a:uFillTx/>
                <a:latin typeface="Calibri"/>
                <a:ea typeface="Calibri"/>
                <a:cs typeface="Calibri"/>
                <a:sym typeface="Calibri"/>
              </a:rPr>
              <a:t>novomedijske</a:t>
            </a: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 prakse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sl-SI" sz="2800" b="0" i="0" u="none" strike="noStrike" kern="0" cap="none" spc="0" normalizeH="0" baseline="0" noProof="0" dirty="0">
                <a:ln>
                  <a:noFill/>
                </a:ln>
                <a:solidFill>
                  <a:srgbClr val="FFFFFF"/>
                </a:solidFill>
                <a:effectLst/>
                <a:uLnTx/>
                <a:uFillTx/>
                <a:latin typeface="Calibri"/>
                <a:ea typeface="Calibri"/>
                <a:cs typeface="Calibri"/>
                <a:sym typeface="Calibri"/>
              </a:rPr>
              <a:t>vzpostavitev sodelovanja med umetnostjo, znanostjo, tehnologijo, gospodarstvom in družbo</a:t>
            </a:r>
            <a:endParaRPr kumimoji="0" sz="2800" b="0" i="0" u="none" strike="noStrike" kern="0" cap="none" spc="0" normalizeH="0" baseline="0" noProof="0" dirty="0">
              <a:ln>
                <a:noFill/>
              </a:ln>
              <a:solidFill>
                <a:srgbClr val="FFFFFF"/>
              </a:solidFill>
              <a:effectLst/>
              <a:uLnTx/>
              <a:uFillTx/>
              <a:latin typeface="Carme"/>
              <a:ea typeface="Carme"/>
              <a:cs typeface="Carme"/>
              <a:sym typeface="Carme"/>
            </a:endParaRPr>
          </a:p>
        </p:txBody>
      </p:sp>
    </p:spTree>
    <p:extLst>
      <p:ext uri="{BB962C8B-B14F-4D97-AF65-F5344CB8AC3E}">
        <p14:creationId xmlns:p14="http://schemas.microsoft.com/office/powerpoint/2010/main" val="157855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695BD69-2A45-457E-B612-890825E4AC48}"/>
              </a:ext>
            </a:extLst>
          </p:cNvPr>
          <p:cNvPicPr>
            <a:picLocks noChangeAspect="1"/>
          </p:cNvPicPr>
          <p:nvPr/>
        </p:nvPicPr>
        <p:blipFill>
          <a:blip r:embed="rId3"/>
          <a:stretch>
            <a:fillRect/>
          </a:stretch>
        </p:blipFill>
        <p:spPr>
          <a:xfrm>
            <a:off x="1285203" y="646002"/>
            <a:ext cx="9621593" cy="6134956"/>
          </a:xfrm>
          <a:prstGeom prst="rect">
            <a:avLst/>
          </a:prstGeom>
        </p:spPr>
      </p:pic>
    </p:spTree>
    <p:extLst>
      <p:ext uri="{BB962C8B-B14F-4D97-AF65-F5344CB8AC3E}">
        <p14:creationId xmlns:p14="http://schemas.microsoft.com/office/powerpoint/2010/main" val="2832266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t="5827" b="9587"/>
          <a:stretch/>
        </p:blipFill>
        <p:spPr>
          <a:xfrm>
            <a:off x="20" y="10"/>
            <a:ext cx="12191979" cy="6857990"/>
          </a:xfrm>
          <a:prstGeom prst="rect">
            <a:avLst/>
          </a:prstGeom>
          <a:noFill/>
          <a:ln>
            <a:noFill/>
          </a:ln>
        </p:spPr>
      </p:pic>
      <p:sp>
        <p:nvSpPr>
          <p:cNvPr id="259" name="Google Shape;259;p38"/>
          <p:cNvSpPr txBox="1"/>
          <p:nvPr/>
        </p:nvSpPr>
        <p:spPr>
          <a:xfrm>
            <a:off x="1197897" y="264383"/>
            <a:ext cx="9944720" cy="76944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4400" b="0" i="0" u="none" strike="noStrike" kern="0" cap="none" spc="0" normalizeH="0" baseline="0" noProof="0" dirty="0">
                <a:ln>
                  <a:noFill/>
                </a:ln>
                <a:solidFill>
                  <a:srgbClr val="FFFFFF"/>
                </a:solidFill>
                <a:effectLst/>
                <a:uLnTx/>
                <a:uFillTx/>
                <a:latin typeface="Carme"/>
                <a:ea typeface="Carme"/>
                <a:cs typeface="Carme"/>
                <a:sym typeface="Carme"/>
              </a:rPr>
              <a:t>RADOVEDNOST IN RAZISKOVANJE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1301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0" descr="Slika, ki vsebuje besede oseba, notranji, skupina&#10;&#10;Opis, ustvarjen z zelo visoko stopnjo zanesljivosti."/>
          <p:cNvPicPr preferRelativeResize="0"/>
          <p:nvPr/>
        </p:nvPicPr>
        <p:blipFill rotWithShape="1">
          <a:blip r:embed="rId3">
            <a:alphaModFix/>
          </a:blip>
          <a:srcRect t="15413"/>
          <a:stretch/>
        </p:blipFill>
        <p:spPr>
          <a:xfrm>
            <a:off x="20" y="10"/>
            <a:ext cx="12191980" cy="6857990"/>
          </a:xfrm>
          <a:prstGeom prst="rect">
            <a:avLst/>
          </a:prstGeom>
          <a:noFill/>
          <a:ln>
            <a:noFill/>
          </a:ln>
        </p:spPr>
      </p:pic>
    </p:spTree>
    <p:extLst>
      <p:ext uri="{BB962C8B-B14F-4D97-AF65-F5344CB8AC3E}">
        <p14:creationId xmlns:p14="http://schemas.microsoft.com/office/powerpoint/2010/main" val="319866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6" descr="Slika, ki vsebuje besede oseba, soba, skupina, notranji&#10;&#10;Opis, ustvarjen z zelo visoko stopnjo zanesljivosti."/>
          <p:cNvPicPr preferRelativeResize="0"/>
          <p:nvPr/>
        </p:nvPicPr>
        <p:blipFill rotWithShape="1">
          <a:blip r:embed="rId3">
            <a:alphaModFix/>
          </a:blip>
          <a:srcRect b="15413"/>
          <a:stretch/>
        </p:blipFill>
        <p:spPr>
          <a:xfrm>
            <a:off x="20" y="10"/>
            <a:ext cx="12191980" cy="6857990"/>
          </a:xfrm>
          <a:prstGeom prst="rect">
            <a:avLst/>
          </a:prstGeom>
          <a:noFill/>
          <a:ln>
            <a:noFill/>
          </a:ln>
        </p:spPr>
      </p:pic>
    </p:spTree>
    <p:extLst>
      <p:ext uri="{BB962C8B-B14F-4D97-AF65-F5344CB8AC3E}">
        <p14:creationId xmlns:p14="http://schemas.microsoft.com/office/powerpoint/2010/main" val="369873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41" descr="Slika, ki vsebuje besede notranji, oseba, stena, prst&#10;&#10;Opis, ustvarjen z visoko stopnjo zanesljivosti."/>
          <p:cNvPicPr preferRelativeResize="0"/>
          <p:nvPr/>
        </p:nvPicPr>
        <p:blipFill rotWithShape="1">
          <a:blip r:embed="rId3">
            <a:alphaModFix/>
          </a:blip>
          <a:srcRect t="13696" b="1717"/>
          <a:stretch/>
        </p:blipFill>
        <p:spPr>
          <a:xfrm>
            <a:off x="20" y="10"/>
            <a:ext cx="12191980" cy="6857990"/>
          </a:xfrm>
          <a:prstGeom prst="rect">
            <a:avLst/>
          </a:prstGeom>
          <a:noFill/>
          <a:ln>
            <a:noFill/>
          </a:ln>
        </p:spPr>
      </p:pic>
    </p:spTree>
    <p:extLst>
      <p:ext uri="{BB962C8B-B14F-4D97-AF65-F5344CB8AC3E}">
        <p14:creationId xmlns:p14="http://schemas.microsoft.com/office/powerpoint/2010/main" val="9706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4" descr="Slika, ki vsebuje besede drevo, ognjemet&#10;&#10;Opis, ustvarjen z visoko stopnjo zanesljivosti."/>
          <p:cNvPicPr preferRelativeResize="0"/>
          <p:nvPr/>
        </p:nvPicPr>
        <p:blipFill rotWithShape="1">
          <a:blip r:embed="rId3">
            <a:alphaModFix/>
          </a:blip>
          <a:srcRect t="15413"/>
          <a:stretch/>
        </p:blipFill>
        <p:spPr>
          <a:xfrm>
            <a:off x="20" y="10"/>
            <a:ext cx="12191979" cy="6857990"/>
          </a:xfrm>
          <a:prstGeom prst="rect">
            <a:avLst/>
          </a:prstGeom>
          <a:noFill/>
          <a:ln>
            <a:noFill/>
          </a:ln>
        </p:spPr>
      </p:pic>
      <p:sp>
        <p:nvSpPr>
          <p:cNvPr id="291" name="Google Shape;291;p44"/>
          <p:cNvSpPr txBox="1"/>
          <p:nvPr/>
        </p:nvSpPr>
        <p:spPr>
          <a:xfrm>
            <a:off x="384451" y="5397584"/>
            <a:ext cx="3325399" cy="9233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5400" b="0" i="0" u="none" strike="noStrike" kern="0" cap="none" spc="0" normalizeH="0" baseline="0" noProof="0" dirty="0">
                <a:ln>
                  <a:noFill/>
                </a:ln>
                <a:solidFill>
                  <a:srgbClr val="FFFFFF"/>
                </a:solidFill>
                <a:effectLst/>
                <a:uLnTx/>
                <a:uFillTx/>
                <a:latin typeface="Carme"/>
                <a:ea typeface="+mn-ea"/>
                <a:cs typeface="Arial"/>
                <a:sym typeface="Carme"/>
              </a:rPr>
              <a:t>STRAH...</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3234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5" descr="Slika, ki vsebuje besede oseba, moški, notranji&#10;&#10;Opis, ustvarjen z zelo visoko stopnjo zanesljivosti."/>
          <p:cNvPicPr preferRelativeResize="0"/>
          <p:nvPr/>
        </p:nvPicPr>
        <p:blipFill rotWithShape="1">
          <a:blip r:embed="rId3">
            <a:alphaModFix/>
          </a:blip>
          <a:srcRect t="7006" b="8407"/>
          <a:stretch/>
        </p:blipFill>
        <p:spPr>
          <a:xfrm>
            <a:off x="20" y="10"/>
            <a:ext cx="12191980" cy="6857990"/>
          </a:xfrm>
          <a:prstGeom prst="rect">
            <a:avLst/>
          </a:prstGeom>
          <a:noFill/>
          <a:ln>
            <a:noFill/>
          </a:ln>
        </p:spPr>
      </p:pic>
      <p:sp>
        <p:nvSpPr>
          <p:cNvPr id="297" name="Google Shape;297;p45"/>
          <p:cNvSpPr txBox="1"/>
          <p:nvPr/>
        </p:nvSpPr>
        <p:spPr>
          <a:xfrm>
            <a:off x="458114" y="5009331"/>
            <a:ext cx="10240366" cy="9233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5400" b="0" i="0" u="none" strike="noStrike" kern="0" cap="none" spc="0" normalizeH="0" baseline="0" noProof="0" dirty="0">
                <a:ln>
                  <a:noFill/>
                </a:ln>
                <a:solidFill>
                  <a:srgbClr val="FFFFFF"/>
                </a:solidFill>
                <a:effectLst/>
                <a:uLnTx/>
                <a:uFillTx/>
                <a:latin typeface="Carme"/>
                <a:ea typeface="+mn-ea"/>
                <a:cs typeface="Arial"/>
                <a:sym typeface="Carme"/>
              </a:rPr>
              <a:t>…</a:t>
            </a:r>
            <a:r>
              <a:rPr kumimoji="0" lang="sl-SI" sz="4000" b="0" i="0" u="none" strike="noStrike" kern="0" cap="none" spc="0" normalizeH="0" baseline="0" noProof="0" dirty="0">
                <a:ln>
                  <a:noFill/>
                </a:ln>
                <a:solidFill>
                  <a:srgbClr val="FFFFFF"/>
                </a:solidFill>
                <a:effectLst/>
                <a:uLnTx/>
                <a:uFillTx/>
                <a:latin typeface="Carme"/>
                <a:ea typeface="+mn-ea"/>
                <a:cs typeface="Arial"/>
                <a:sym typeface="Carme"/>
              </a:rPr>
              <a:t>KI GA PREMAGAMO Z NOVIMI IZKUSTVI</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1158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51" descr="Slika, ki vsebuje besede tla, oseba, prst, jahanje&#10;&#10;Opis, ustvarjen z zelo visoko stopnjo zanesljivosti."/>
          <p:cNvPicPr preferRelativeResize="0"/>
          <p:nvPr/>
        </p:nvPicPr>
        <p:blipFill rotWithShape="1">
          <a:blip r:embed="rId3">
            <a:alphaModFix/>
          </a:blip>
          <a:srcRect t="15413"/>
          <a:stretch/>
        </p:blipFill>
        <p:spPr>
          <a:xfrm>
            <a:off x="20" y="0"/>
            <a:ext cx="12191980" cy="6857990"/>
          </a:xfrm>
          <a:prstGeom prst="rect">
            <a:avLst/>
          </a:prstGeom>
          <a:noFill/>
          <a:ln>
            <a:noFill/>
          </a:ln>
        </p:spPr>
      </p:pic>
      <p:sp>
        <p:nvSpPr>
          <p:cNvPr id="331" name="Google Shape;331;p51"/>
          <p:cNvSpPr txBox="1"/>
          <p:nvPr/>
        </p:nvSpPr>
        <p:spPr>
          <a:xfrm>
            <a:off x="336885" y="96263"/>
            <a:ext cx="8364790" cy="156966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9600" b="1" i="0" u="none" strike="noStrike" kern="0" cap="none" spc="0" normalizeH="0" baseline="0" noProof="0" dirty="0">
                <a:ln>
                  <a:noFill/>
                </a:ln>
                <a:solidFill>
                  <a:srgbClr val="FFFFFF"/>
                </a:solidFill>
                <a:effectLst/>
                <a:uLnTx/>
                <a:uFillTx/>
                <a:latin typeface="Carme"/>
                <a:ea typeface="+mn-ea"/>
                <a:cs typeface="Arial"/>
                <a:sym typeface="Carme"/>
              </a:rPr>
              <a:t>DELAVNICE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909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8" descr="Slika, ki vsebuje besede notranji, stavba, okno&#10;&#10;Opis, ustvarjen z zelo visoko stopnjo zanesljivosti."/>
          <p:cNvPicPr preferRelativeResize="0"/>
          <p:nvPr/>
        </p:nvPicPr>
        <p:blipFill rotWithShape="1">
          <a:blip r:embed="rId3">
            <a:alphaModFix/>
          </a:blip>
          <a:srcRect t="20352" b="4648"/>
          <a:stretch/>
        </p:blipFill>
        <p:spPr>
          <a:xfrm>
            <a:off x="20" y="10"/>
            <a:ext cx="12191980" cy="6857990"/>
          </a:xfrm>
          <a:prstGeom prst="rect">
            <a:avLst/>
          </a:prstGeom>
          <a:noFill/>
          <a:ln>
            <a:noFill/>
          </a:ln>
        </p:spPr>
      </p:pic>
      <p:sp>
        <p:nvSpPr>
          <p:cNvPr id="151" name="Google Shape;151;p18"/>
          <p:cNvSpPr txBox="1"/>
          <p:nvPr/>
        </p:nvSpPr>
        <p:spPr>
          <a:xfrm>
            <a:off x="149275" y="4827218"/>
            <a:ext cx="11893469" cy="175432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3200" b="1" i="0" u="none" strike="noStrike" kern="1200" cap="none" spc="0" normalizeH="0" baseline="0" noProof="0" dirty="0">
                <a:ln>
                  <a:noFill/>
                </a:ln>
                <a:solidFill>
                  <a:prstClr val="white"/>
                </a:solidFill>
                <a:effectLst/>
                <a:uLnTx/>
                <a:uFillTx/>
                <a:latin typeface="Carme"/>
                <a:ea typeface="+mn-ea"/>
                <a:cs typeface="+mn-cs"/>
                <a:sym typeface="Carme"/>
              </a:rPr>
              <a:t>Rudarstvo je za seboj zapustilo bogato snovno in nesnovno industrijsko in kulturno dediščino in tradicijo.</a:t>
            </a:r>
            <a:endParaRPr kumimoji="0"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8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52" descr="Slika, ki vsebuje besede oseba, notranji, stena, miza&#10;&#10;Opis, ustvarjen z zelo visoko stopnjo zanesljivosti."/>
          <p:cNvPicPr preferRelativeResize="0"/>
          <p:nvPr/>
        </p:nvPicPr>
        <p:blipFill rotWithShape="1">
          <a:blip r:embed="rId3">
            <a:alphaModFix/>
          </a:blip>
          <a:srcRect t="11459" b="3954"/>
          <a:stretch/>
        </p:blipFill>
        <p:spPr>
          <a:xfrm>
            <a:off x="20" y="10"/>
            <a:ext cx="12191980" cy="6857990"/>
          </a:xfrm>
          <a:prstGeom prst="rect">
            <a:avLst/>
          </a:prstGeom>
          <a:noFill/>
          <a:ln>
            <a:noFill/>
          </a:ln>
        </p:spPr>
      </p:pic>
    </p:spTree>
    <p:extLst>
      <p:ext uri="{BB962C8B-B14F-4D97-AF65-F5344CB8AC3E}">
        <p14:creationId xmlns:p14="http://schemas.microsoft.com/office/powerpoint/2010/main" val="94387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1" descr="Slika, ki vsebuje besede notranji, oseba, stena, strop&#10;&#10;Opis, ustvarjen z zelo visoko stopnjo zanesljivosti."/>
          <p:cNvPicPr preferRelativeResize="0"/>
          <p:nvPr/>
        </p:nvPicPr>
        <p:blipFill rotWithShape="1">
          <a:blip r:embed="rId3">
            <a:alphaModFix/>
          </a:blip>
          <a:srcRect t="10525" b="5206"/>
          <a:stretch/>
        </p:blipFill>
        <p:spPr>
          <a:xfrm>
            <a:off x="20" y="10"/>
            <a:ext cx="12191980" cy="6857990"/>
          </a:xfrm>
          <a:prstGeom prst="rect">
            <a:avLst/>
          </a:prstGeom>
          <a:noFill/>
          <a:ln>
            <a:noFill/>
          </a:ln>
        </p:spPr>
      </p:pic>
    </p:spTree>
    <p:extLst>
      <p:ext uri="{BB962C8B-B14F-4D97-AF65-F5344CB8AC3E}">
        <p14:creationId xmlns:p14="http://schemas.microsoft.com/office/powerpoint/2010/main" val="327246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3235EFC-47F8-4D77-B378-CED1262DF99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810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E98C8C1-1370-4D36-838C-FD7F40C78D6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733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2E98C8C1-1370-4D36-838C-FD7F40C78D6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0088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0" descr="Slika, ki vsebuje besede oseba, stena, notranji, ženska&#10;&#10;Opis, ustvarjen z zelo visoko stopnjo zanesljivosti."/>
          <p:cNvPicPr preferRelativeResize="0"/>
          <p:nvPr/>
        </p:nvPicPr>
        <p:blipFill rotWithShape="1">
          <a:blip r:embed="rId3">
            <a:alphaModFix/>
          </a:blip>
          <a:srcRect t="10163" b="5880"/>
          <a:stretch/>
        </p:blipFill>
        <p:spPr>
          <a:xfrm>
            <a:off x="20" y="10"/>
            <a:ext cx="12191980" cy="6857990"/>
          </a:xfrm>
          <a:prstGeom prst="rect">
            <a:avLst/>
          </a:prstGeom>
          <a:noFill/>
          <a:ln>
            <a:noFill/>
          </a:ln>
        </p:spPr>
      </p:pic>
      <p:sp>
        <p:nvSpPr>
          <p:cNvPr id="163" name="Google Shape;163;p20"/>
          <p:cNvSpPr txBox="1"/>
          <p:nvPr/>
        </p:nvSpPr>
        <p:spPr>
          <a:xfrm>
            <a:off x="245347" y="2093740"/>
            <a:ext cx="12132527" cy="193899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7200" b="1" i="0" u="none" strike="noStrike" kern="1200" cap="none" spc="0" normalizeH="0" baseline="0" noProof="0" dirty="0">
                <a:ln>
                  <a:noFill/>
                </a:ln>
                <a:solidFill>
                  <a:prstClr val="white"/>
                </a:solidFill>
                <a:effectLst/>
                <a:uLnTx/>
                <a:uFillTx/>
                <a:latin typeface="Carme"/>
                <a:ea typeface="Carme"/>
                <a:cs typeface="Carme"/>
                <a:sym typeface="Carme"/>
              </a:rPr>
              <a:t>ČAS SPREMEMB</a:t>
            </a:r>
            <a:endParaRPr kumimoji="0" sz="7200" b="1" i="0" u="none" strike="noStrike" kern="1200" cap="none" spc="0" normalizeH="0" baseline="0" noProof="0" dirty="0">
              <a:ln>
                <a:noFill/>
              </a:ln>
              <a:solidFill>
                <a:prstClr val="white"/>
              </a:solidFill>
              <a:effectLst/>
              <a:uLnTx/>
              <a:uFillTx/>
              <a:latin typeface="Carme"/>
              <a:ea typeface="Carme"/>
              <a:cs typeface="Carme"/>
              <a:sym typeface="Carme"/>
            </a:endParaRPr>
          </a:p>
        </p:txBody>
      </p:sp>
    </p:spTree>
    <p:extLst>
      <p:ext uri="{BB962C8B-B14F-4D97-AF65-F5344CB8AC3E}">
        <p14:creationId xmlns:p14="http://schemas.microsoft.com/office/powerpoint/2010/main" val="21908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82BD67E0-3EC3-4D81-97D9-7C7A036752D5}"/>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82761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3" descr="Slika, ki vsebuje besede notranji&#10;&#10;Opis, ustvarjen z visoko stopnjo zanesljivosti."/>
          <p:cNvPicPr preferRelativeResize="0"/>
          <p:nvPr/>
        </p:nvPicPr>
        <p:blipFill rotWithShape="1">
          <a:blip r:embed="rId3">
            <a:alphaModFix/>
          </a:blip>
          <a:srcRect t="21936" b="21814"/>
          <a:stretch/>
        </p:blipFill>
        <p:spPr>
          <a:xfrm>
            <a:off x="20" y="0"/>
            <a:ext cx="12191981" cy="6857990"/>
          </a:xfrm>
          <a:prstGeom prst="rect">
            <a:avLst/>
          </a:prstGeom>
          <a:noFill/>
          <a:ln>
            <a:noFill/>
          </a:ln>
        </p:spPr>
      </p:pic>
      <p:sp>
        <p:nvSpPr>
          <p:cNvPr id="231" name="Google Shape;231;p33"/>
          <p:cNvSpPr txBox="1"/>
          <p:nvPr/>
        </p:nvSpPr>
        <p:spPr>
          <a:xfrm>
            <a:off x="131751" y="4989957"/>
            <a:ext cx="10015178" cy="156966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6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0"/>
        <p:cNvGrpSpPr/>
        <p:nvPr/>
      </p:nvGrpSpPr>
      <p:grpSpPr>
        <a:xfrm>
          <a:off x="0" y="0"/>
          <a:ext cx="0" cy="0"/>
          <a:chOff x="0" y="0"/>
          <a:chExt cx="0" cy="0"/>
        </a:xfrm>
      </p:grpSpPr>
      <p:sp>
        <p:nvSpPr>
          <p:cNvPr id="91" name="Google Shape;91;p14"/>
          <p:cNvSpPr txBox="1"/>
          <p:nvPr/>
        </p:nvSpPr>
        <p:spPr>
          <a:xfrm>
            <a:off x="481263" y="2213810"/>
            <a:ext cx="11319309" cy="2582125"/>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Program Trbovlje </a:t>
            </a:r>
            <a:r>
              <a:rPr kumimoji="0" lang="sl-SI" sz="2000" b="0" i="0" u="none" strike="noStrike" kern="0" cap="none" spc="0" normalizeH="0" baseline="0" noProof="0" dirty="0" err="1">
                <a:ln>
                  <a:noFill/>
                </a:ln>
                <a:solidFill>
                  <a:srgbClr val="FFFFFF"/>
                </a:solidFill>
                <a:effectLst/>
                <a:uLnTx/>
                <a:uFillTx/>
                <a:latin typeface="Carme"/>
                <a:ea typeface="Carme"/>
                <a:cs typeface="Carme"/>
                <a:sym typeface="Carme"/>
              </a:rPr>
              <a:t>Novomedijsko</a:t>
            </a: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 mesto izhaja iz ustaljene tradicije industrijske tehniške inteligence na eni strani ter kulturne in umetniške avantgarde na drugi strani. Skozi sintezo med tehnologijo, znanostjo, umetnostjo in gospodarstvom želi doseči ustvarjalni preboj na vseh omenjenih področjih in s tem ponuditi Trbovljam in Trboveljčanom možnost za vzpostavitev nove, bolj pozitivne identitete.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2000" b="0" i="0" u="none" strike="noStrike" kern="0" cap="none" spc="0" normalizeH="0" baseline="0" noProof="0" dirty="0">
              <a:ln>
                <a:noFill/>
              </a:ln>
              <a:solidFill>
                <a:srgbClr val="FFFFFF"/>
              </a:solidFill>
              <a:effectLst/>
              <a:uLnTx/>
              <a:uFillTx/>
              <a:latin typeface="Carme"/>
              <a:ea typeface="Carme"/>
              <a:cs typeface="Carme"/>
              <a:sym typeface="Carme"/>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Naša želja je, da se imena Trbovlje ne bi več povezovala zgolj z rudarsko preteklostjo in propadlo industrijo, temveč z najsodobnejšo tehnologijo, robotiko in </a:t>
            </a:r>
            <a:r>
              <a:rPr kumimoji="0" lang="sl-SI" sz="2000" b="0" i="0" u="none" strike="noStrike" kern="0" cap="none" spc="0" normalizeH="0" baseline="0" noProof="0" dirty="0" err="1">
                <a:ln>
                  <a:noFill/>
                </a:ln>
                <a:solidFill>
                  <a:srgbClr val="FFFFFF"/>
                </a:solidFill>
                <a:effectLst/>
                <a:uLnTx/>
                <a:uFillTx/>
                <a:latin typeface="Carme"/>
                <a:ea typeface="Carme"/>
                <a:cs typeface="Carme"/>
                <a:sym typeface="Carme"/>
              </a:rPr>
              <a:t>novomedijsko</a:t>
            </a:r>
            <a:r>
              <a:rPr kumimoji="0" lang="sl-SI" sz="2000" b="0" i="0" u="none" strike="noStrike" kern="0" cap="none" spc="0" normalizeH="0" baseline="0" noProof="0" dirty="0">
                <a:ln>
                  <a:noFill/>
                </a:ln>
                <a:solidFill>
                  <a:srgbClr val="FFFFFF"/>
                </a:solidFill>
                <a:effectLst/>
                <a:uLnTx/>
                <a:uFillTx/>
                <a:latin typeface="Carme"/>
                <a:ea typeface="Carme"/>
                <a:cs typeface="Carme"/>
                <a:sym typeface="Carme"/>
              </a:rPr>
              <a:t> kulturo.</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sl-SI" sz="2000" b="0" i="0" u="none" strike="noStrike" kern="0" cap="none" spc="0" normalizeH="0" baseline="0" noProof="0" dirty="0">
              <a:ln>
                <a:noFill/>
              </a:ln>
              <a:solidFill>
                <a:srgbClr val="FFFFFF"/>
              </a:solidFill>
              <a:effectLst/>
              <a:uLnTx/>
              <a:uFillTx/>
              <a:latin typeface="Carme"/>
              <a:ea typeface="Carme"/>
              <a:cs typeface="Carme"/>
              <a:sym typeface="Carme"/>
            </a:endParaRPr>
          </a:p>
        </p:txBody>
      </p:sp>
    </p:spTree>
    <p:extLst>
      <p:ext uri="{BB962C8B-B14F-4D97-AF65-F5344CB8AC3E}">
        <p14:creationId xmlns:p14="http://schemas.microsoft.com/office/powerpoint/2010/main" val="2113006362"/>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ova tema">
  <a:themeElements>
    <a:clrScheme name="Pisar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406</Words>
  <Application>Microsoft Office PowerPoint</Application>
  <PresentationFormat>Widescreen</PresentationFormat>
  <Paragraphs>32</Paragraphs>
  <Slides>21</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Carme</vt:lpstr>
      <vt:lpstr>Officeova tema</vt:lpstr>
      <vt:lpstr>1_Officeova tema</vt:lpstr>
      <vt:lpstr>NOVOMEDIJSKI PRISTOPI V IZOBRAŽEVANJU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NOVODMEDIJSKI PRISTOPI V IZOBRAŽEVANJU</dc:title>
  <dc:creator>Bogdan</dc:creator>
  <cp:lastModifiedBy>Barbara Hribar</cp:lastModifiedBy>
  <cp:revision>7</cp:revision>
  <dcterms:created xsi:type="dcterms:W3CDTF">2019-03-28T10:59:09Z</dcterms:created>
  <dcterms:modified xsi:type="dcterms:W3CDTF">2019-03-29T14:51:51Z</dcterms:modified>
</cp:coreProperties>
</file>