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1" r:id="rId5"/>
    <p:sldId id="263" r:id="rId6"/>
    <p:sldId id="257" r:id="rId7"/>
    <p:sldId id="264" r:id="rId8"/>
    <p:sldId id="295" r:id="rId9"/>
    <p:sldId id="265" r:id="rId10"/>
    <p:sldId id="266" r:id="rId11"/>
    <p:sldId id="269" r:id="rId12"/>
    <p:sldId id="271" r:id="rId13"/>
    <p:sldId id="272" r:id="rId14"/>
    <p:sldId id="276" r:id="rId15"/>
    <p:sldId id="277" r:id="rId16"/>
    <p:sldId id="296" r:id="rId17"/>
    <p:sldId id="278" r:id="rId18"/>
    <p:sldId id="284" r:id="rId19"/>
    <p:sldId id="285" r:id="rId20"/>
    <p:sldId id="287" r:id="rId21"/>
    <p:sldId id="288" r:id="rId22"/>
    <p:sldId id="289" r:id="rId23"/>
    <p:sldId id="290" r:id="rId24"/>
    <p:sldId id="293" r:id="rId25"/>
    <p:sldId id="294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6B2A3-CF8F-4072-ACF7-1F829440620B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2D218-B5F1-43C7-A84B-5601DB354F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5035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486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385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032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28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358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396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7540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693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761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80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252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0398D-A64B-453B-B33B-783B169AE564}" type="datetimeFigureOut">
              <a:rPr lang="sl-SI" smtClean="0"/>
              <a:t>3.4.2019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63971-1954-47DE-BCC0-0D2E0F3C5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909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2" y="409427"/>
            <a:ext cx="6055423" cy="5946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00" y="478547"/>
            <a:ext cx="3689883" cy="5877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535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Del filmov izbirajo dijaki sami.</a:t>
            </a:r>
          </a:p>
          <a:p>
            <a:r>
              <a:rPr lang="sl-SI" dirty="0"/>
              <a:t>Del filmov izberejo iz našega nabora filmov.</a:t>
            </a:r>
          </a:p>
          <a:p>
            <a:r>
              <a:rPr lang="sl-SI" dirty="0"/>
              <a:t>Del filmov določimo partnerji v sodelovanju. Sestanki na 3 mesece.</a:t>
            </a:r>
          </a:p>
          <a:p>
            <a:r>
              <a:rPr lang="sl-SI" dirty="0"/>
              <a:t>Dijakom se štejejo ure v OIV.</a:t>
            </a:r>
          </a:p>
          <a:p>
            <a:r>
              <a:rPr lang="sl-SI" dirty="0"/>
              <a:t>Gradivo (spletka).</a:t>
            </a:r>
          </a:p>
          <a:p>
            <a:r>
              <a:rPr lang="sl-SI" dirty="0"/>
              <a:t>Brezplačne vstopnice za dijake &amp; študente (KŠS krije 500 EUR / letno).</a:t>
            </a:r>
          </a:p>
          <a:p>
            <a:r>
              <a:rPr lang="sl-SI" dirty="0"/>
              <a:t>Projekcije tudi v MC Podlaga (družbeno angažirani dokumentarci).</a:t>
            </a:r>
          </a:p>
          <a:p>
            <a:r>
              <a:rPr lang="sl-SI" dirty="0"/>
              <a:t>Anketiranje, zbiranje predlogov za filme + delavnice.</a:t>
            </a:r>
          </a:p>
        </p:txBody>
      </p:sp>
      <p:pic>
        <p:nvPicPr>
          <p:cNvPr id="4" name="Picture 2" descr="S:\FILM\FILMARIJA\FILMŠULA\logotipi FILMŠULA\Filmsula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77" y="88729"/>
            <a:ext cx="4081253" cy="16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05" y="477794"/>
            <a:ext cx="3277754" cy="2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8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1214" y="80565"/>
            <a:ext cx="10515600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/>
              <a:t>             </a:t>
            </a:r>
            <a:r>
              <a:rPr lang="sl-SI" b="1" dirty="0" err="1"/>
              <a:t>Filmšula</a:t>
            </a:r>
            <a:r>
              <a:rPr lang="sl-SI" b="1" dirty="0"/>
              <a:t>: RARA, oktober 2017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41389" r="45937"/>
          <a:stretch/>
        </p:blipFill>
        <p:spPr>
          <a:xfrm>
            <a:off x="0" y="819150"/>
            <a:ext cx="4092680" cy="60388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2222" r="18735"/>
          <a:stretch/>
        </p:blipFill>
        <p:spPr>
          <a:xfrm>
            <a:off x="4248150" y="819150"/>
            <a:ext cx="7924800" cy="6019800"/>
          </a:xfrm>
          <a:prstGeom prst="rect">
            <a:avLst/>
          </a:prstGeom>
        </p:spPr>
      </p:pic>
      <p:pic>
        <p:nvPicPr>
          <p:cNvPr id="5" name="Picture 2" descr="S:\FILM\FILMARIJA\FILMŠULA\logotipi FILMŠULA\Filmsula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7" y="80565"/>
            <a:ext cx="4081253" cy="16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502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7616" y="5532437"/>
            <a:ext cx="10515600" cy="1325563"/>
          </a:xfrm>
        </p:spPr>
        <p:txBody>
          <a:bodyPr/>
          <a:lstStyle/>
          <a:p>
            <a:pPr algn="ctr"/>
            <a:r>
              <a:rPr lang="sl-SI" b="1" dirty="0">
                <a:solidFill>
                  <a:schemeClr val="bg1"/>
                </a:solidFill>
              </a:rPr>
              <a:t>FILMARIJA – </a:t>
            </a:r>
            <a:r>
              <a:rPr lang="sl-SI" b="1" dirty="0" err="1">
                <a:solidFill>
                  <a:schemeClr val="bg1"/>
                </a:solidFill>
              </a:rPr>
              <a:t>Filmšula</a:t>
            </a:r>
            <a:r>
              <a:rPr lang="sl-SI" b="1" dirty="0">
                <a:solidFill>
                  <a:schemeClr val="bg1"/>
                </a:solidFill>
              </a:rPr>
              <a:t>: OMAR (17.11.2017)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4" name="Picture 2" descr="S:\FILM\FILMARIJA\FILMŠULA\logotipi FILMŠULA\Filmsula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05" y="-188856"/>
            <a:ext cx="4081253" cy="16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98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6" r="502" b="555"/>
          <a:stretch/>
        </p:blipFill>
        <p:spPr>
          <a:xfrm>
            <a:off x="-19635" y="0"/>
            <a:ext cx="7049085" cy="68389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0"/>
            <a:ext cx="94869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chemeClr val="bg1"/>
                </a:solidFill>
              </a:rPr>
              <a:t>FILMARIJA – </a:t>
            </a:r>
            <a:r>
              <a:rPr lang="sl-SI" b="1" dirty="0" err="1">
                <a:solidFill>
                  <a:schemeClr val="bg1"/>
                </a:solidFill>
              </a:rPr>
              <a:t>Filmšula</a:t>
            </a:r>
            <a:r>
              <a:rPr lang="sl-SI" b="1">
                <a:solidFill>
                  <a:schemeClr val="bg1"/>
                </a:solidFill>
              </a:rPr>
              <a:t>: TISTO (1.12.2017)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5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5" y="2799181"/>
            <a:ext cx="5977947" cy="3972649"/>
          </a:xfrm>
          <a:prstGeom prst="rect">
            <a:avLst/>
          </a:prstGeom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-10885" y="849697"/>
            <a:ext cx="5125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/>
              <a:t>FILMARIJA – </a:t>
            </a:r>
            <a:r>
              <a:rPr lang="sl-SI" b="1" dirty="0" err="1"/>
              <a:t>Filmšula</a:t>
            </a:r>
            <a:r>
              <a:rPr lang="sl-SI" b="1" dirty="0"/>
              <a:t>: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33" y="367392"/>
            <a:ext cx="7000875" cy="20955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694" y="2797626"/>
            <a:ext cx="5994327" cy="398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9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/>
          </p:cNvSpPr>
          <p:nvPr/>
        </p:nvSpPr>
        <p:spPr>
          <a:xfrm>
            <a:off x="51561" y="726362"/>
            <a:ext cx="50634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/>
              <a:t>FILMARIJA – </a:t>
            </a:r>
            <a:r>
              <a:rPr lang="sl-SI" b="1" dirty="0" err="1"/>
              <a:t>Filmšula</a:t>
            </a:r>
            <a:r>
              <a:rPr lang="sl-SI" b="1" dirty="0"/>
              <a:t>:</a:t>
            </a:r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>
          <a:xfrm>
            <a:off x="5742788" y="2929812"/>
            <a:ext cx="5973263" cy="35549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2" y="2929812"/>
            <a:ext cx="5349424" cy="35549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65" y="240360"/>
            <a:ext cx="6659729" cy="22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6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979" y="42219"/>
            <a:ext cx="9968814" cy="664587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206">
            <a:off x="6950080" y="2626216"/>
            <a:ext cx="4927449" cy="32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0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FILMARIJA – </a:t>
            </a:r>
            <a:r>
              <a:rPr lang="sl-SI" b="1" dirty="0" err="1"/>
              <a:t>FILMŠULcA</a:t>
            </a:r>
            <a:r>
              <a:rPr lang="sl-SI" b="1" dirty="0"/>
              <a:t>: </a:t>
            </a:r>
            <a:r>
              <a:rPr lang="sl-SI" b="1" dirty="0" err="1"/>
              <a:t>Koyaa</a:t>
            </a:r>
            <a:r>
              <a:rPr lang="sl-SI" b="1" dirty="0"/>
              <a:t> 17.11.2017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3" t="4361" r="8457" b="26219"/>
          <a:stretch/>
        </p:blipFill>
        <p:spPr>
          <a:xfrm>
            <a:off x="0" y="2401454"/>
            <a:ext cx="4851709" cy="445654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1" t="32847"/>
          <a:stretch/>
        </p:blipFill>
        <p:spPr>
          <a:xfrm>
            <a:off x="4991100" y="2401454"/>
            <a:ext cx="7200900" cy="44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90650" y="52800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</a:rPr>
              <a:t>FILMARIJA pogovor za dijake ŠCSKS po filmu Razredni sovražnik (26.10.2017)</a:t>
            </a:r>
          </a:p>
        </p:txBody>
      </p:sp>
    </p:spTree>
    <p:extLst>
      <p:ext uri="{BB962C8B-B14F-4D97-AF65-F5344CB8AC3E}">
        <p14:creationId xmlns:p14="http://schemas.microsoft.com/office/powerpoint/2010/main" val="3485554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</a:rPr>
              <a:t>FILMARIJA – POGOVOR PO FILMU: Zverinice iz gozda </a:t>
            </a:r>
            <a:r>
              <a:rPr lang="sl-SI" b="1" dirty="0" err="1">
                <a:solidFill>
                  <a:schemeClr val="bg1"/>
                </a:solidFill>
              </a:rPr>
              <a:t>Hokipoki</a:t>
            </a:r>
            <a:r>
              <a:rPr lang="sl-SI" b="1" dirty="0">
                <a:solidFill>
                  <a:schemeClr val="bg1"/>
                </a:solidFill>
              </a:rPr>
              <a:t> 8.11.2017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7604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365125"/>
            <a:ext cx="4749800" cy="1325563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  <a:latin typeface="Titillium" panose="00000500000000000000" pitchFamily="50" charset="-18"/>
              </a:rPr>
              <a:t>PROSTORI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3491" y="1825625"/>
            <a:ext cx="5837381" cy="4351338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latin typeface="Titillium" panose="00000500000000000000" pitchFamily="50" charset="-18"/>
              </a:rPr>
              <a:t>Velika dvorana</a:t>
            </a:r>
            <a:r>
              <a:rPr lang="sl-SI" dirty="0">
                <a:latin typeface="Titillium" panose="00000500000000000000" pitchFamily="50" charset="-18"/>
              </a:rPr>
              <a:t>: </a:t>
            </a:r>
            <a:r>
              <a:rPr lang="en-US" dirty="0">
                <a:latin typeface="Titillium" panose="00000500000000000000" pitchFamily="50" charset="-18"/>
              </a:rPr>
              <a:t>437 </a:t>
            </a:r>
            <a:r>
              <a:rPr lang="sl-SI" dirty="0">
                <a:latin typeface="Titillium" panose="00000500000000000000" pitchFamily="50" charset="-18"/>
              </a:rPr>
              <a:t>sedežev (310 parter)</a:t>
            </a:r>
          </a:p>
          <a:p>
            <a:r>
              <a:rPr lang="sl-SI" b="1" dirty="0">
                <a:latin typeface="Titillium" panose="00000500000000000000" pitchFamily="50" charset="-18"/>
              </a:rPr>
              <a:t>Srednja dvorana </a:t>
            </a:r>
            <a:r>
              <a:rPr lang="sl-SI" dirty="0">
                <a:latin typeface="Titillium" panose="00000500000000000000" pitchFamily="50" charset="-18"/>
              </a:rPr>
              <a:t>: 85 sedežev</a:t>
            </a:r>
          </a:p>
          <a:p>
            <a:r>
              <a:rPr lang="sl-SI" b="1" dirty="0">
                <a:latin typeface="Titillium" panose="00000500000000000000" pitchFamily="50" charset="-18"/>
              </a:rPr>
              <a:t>Pomladna dvorana</a:t>
            </a:r>
            <a:r>
              <a:rPr lang="sl-SI" dirty="0">
                <a:latin typeface="Titillium" panose="00000500000000000000" pitchFamily="50" charset="-18"/>
              </a:rPr>
              <a:t>: vaje plesnih skupin</a:t>
            </a:r>
          </a:p>
          <a:p>
            <a:r>
              <a:rPr lang="sl-SI" b="1" dirty="0">
                <a:latin typeface="Titillium" panose="00000500000000000000" pitchFamily="50" charset="-18"/>
              </a:rPr>
              <a:t>Zunanji amfiteater</a:t>
            </a:r>
            <a:r>
              <a:rPr lang="sl-SI" dirty="0">
                <a:latin typeface="Titillium" panose="00000500000000000000" pitchFamily="50" charset="-18"/>
              </a:rPr>
              <a:t>: 9</a:t>
            </a:r>
            <a:r>
              <a:rPr lang="en-US" dirty="0">
                <a:latin typeface="Titillium" panose="00000500000000000000" pitchFamily="50" charset="-18"/>
              </a:rPr>
              <a:t>00 </a:t>
            </a:r>
            <a:r>
              <a:rPr lang="sl-SI" dirty="0">
                <a:latin typeface="Titillium" panose="00000500000000000000" pitchFamily="50" charset="-18"/>
              </a:rPr>
              <a:t>sedežev</a:t>
            </a:r>
          </a:p>
          <a:p>
            <a:r>
              <a:rPr lang="sl-SI" dirty="0">
                <a:latin typeface="Titillium" panose="00000500000000000000" pitchFamily="50" charset="-18"/>
              </a:rPr>
              <a:t>3 galerije (v avlah)</a:t>
            </a:r>
          </a:p>
          <a:p>
            <a:pPr marL="0" indent="0">
              <a:buNone/>
            </a:pPr>
            <a:endParaRPr lang="sl-SI" dirty="0">
              <a:latin typeface="Titillium" panose="00000500000000000000" pitchFamily="50" charset="-18"/>
            </a:endParaRPr>
          </a:p>
          <a:p>
            <a:pPr marL="0" indent="0">
              <a:buNone/>
            </a:pPr>
            <a:endParaRPr lang="sl-SI" dirty="0">
              <a:latin typeface="Titillium" panose="00000500000000000000" pitchFamily="50" charset="-18"/>
            </a:endParaRPr>
          </a:p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  <a:latin typeface="Titillium" panose="00000500000000000000" pitchFamily="50" charset="-18"/>
              </a:rPr>
              <a:t>OBISK kina 2018: 8.752 obiskovalcev na </a:t>
            </a:r>
            <a:r>
              <a:rPr lang="sl-SI" dirty="0">
                <a:solidFill>
                  <a:srgbClr val="FF0000"/>
                </a:solidFill>
              </a:rPr>
              <a:t>253 projekcijah</a:t>
            </a:r>
            <a:endParaRPr lang="sl-SI" dirty="0">
              <a:solidFill>
                <a:srgbClr val="FF0000"/>
              </a:solidFill>
              <a:latin typeface="Titillium" panose="00000500000000000000" pitchFamily="50" charset="-1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" y="683490"/>
            <a:ext cx="4597657" cy="258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4" y="3590781"/>
            <a:ext cx="4597657" cy="258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4998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17222" r="5312"/>
          <a:stretch/>
        </p:blipFill>
        <p:spPr>
          <a:xfrm>
            <a:off x="5867400" y="2628900"/>
            <a:ext cx="6324600" cy="42291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FILMARIJA – POGOVOR PO FILMU : Čudo – 22.12.2017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0"/>
            <a:ext cx="5678051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2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48150" y="0"/>
            <a:ext cx="6419850" cy="1638300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FILMARIJA – POGOVOR PO FILMU: Novi </a:t>
            </a:r>
            <a:r>
              <a:rPr lang="sl-SI" b="1" dirty="0" err="1">
                <a:solidFill>
                  <a:schemeClr val="bg1"/>
                </a:solidFill>
              </a:rPr>
              <a:t>mulc</a:t>
            </a:r>
            <a:r>
              <a:rPr lang="sl-SI" b="1" dirty="0">
                <a:solidFill>
                  <a:schemeClr val="bg1"/>
                </a:solidFill>
              </a:rPr>
              <a:t> 22.12.2017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06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730" y="579729"/>
            <a:ext cx="5850294" cy="1325563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FILMARIJA POSTOJNA:</a:t>
            </a:r>
            <a:br>
              <a:rPr lang="sl-SI" dirty="0"/>
            </a:br>
            <a:r>
              <a:rPr lang="sl-SI" dirty="0"/>
              <a:t>Picka in Packa packata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" y="2332654"/>
            <a:ext cx="6425564" cy="430141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65" y="357918"/>
            <a:ext cx="5430934" cy="363558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16600" r="27534" b="14966"/>
          <a:stretch/>
        </p:blipFill>
        <p:spPr>
          <a:xfrm rot="21061158">
            <a:off x="7598402" y="4310743"/>
            <a:ext cx="3194915" cy="2152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21278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0" y="298386"/>
            <a:ext cx="58502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FILMARIJA POSTOJNA:</a:t>
            </a:r>
            <a:br>
              <a:rPr lang="sl-SI" dirty="0"/>
            </a:br>
            <a:r>
              <a:rPr lang="sl-SI" dirty="0"/>
              <a:t>Zverinice iz gozda </a:t>
            </a:r>
            <a:r>
              <a:rPr lang="sl-SI" dirty="0" err="1"/>
              <a:t>Hokipoki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24" y="298386"/>
            <a:ext cx="5380481" cy="360180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27075" r="11869" b="12652"/>
          <a:stretch/>
        </p:blipFill>
        <p:spPr>
          <a:xfrm rot="20952710">
            <a:off x="6144359" y="4385388"/>
            <a:ext cx="3541462" cy="2080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7" t="18776" r="26988" b="4082"/>
          <a:stretch/>
        </p:blipFill>
        <p:spPr>
          <a:xfrm>
            <a:off x="746449" y="2290253"/>
            <a:ext cx="3722914" cy="43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98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3"/>
          <a:stretch/>
        </p:blipFill>
        <p:spPr>
          <a:xfrm>
            <a:off x="6036906" y="67647"/>
            <a:ext cx="6022133" cy="357837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0" y="1783420"/>
            <a:ext cx="3584510" cy="48879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6"/>
          <a:stretch/>
        </p:blipFill>
        <p:spPr>
          <a:xfrm>
            <a:off x="4563058" y="4105470"/>
            <a:ext cx="4839477" cy="2565918"/>
          </a:xfrm>
          <a:prstGeom prst="rect">
            <a:avLst/>
          </a:prstGeom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0" y="298386"/>
            <a:ext cx="58502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FILMARIJA CERKNICA: Lisička in druge zgodbe</a:t>
            </a:r>
          </a:p>
        </p:txBody>
      </p:sp>
    </p:spTree>
    <p:extLst>
      <p:ext uri="{BB962C8B-B14F-4D97-AF65-F5344CB8AC3E}">
        <p14:creationId xmlns:p14="http://schemas.microsoft.com/office/powerpoint/2010/main" val="3787512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/>
          </p:cNvSpPr>
          <p:nvPr/>
        </p:nvSpPr>
        <p:spPr>
          <a:xfrm>
            <a:off x="0" y="298386"/>
            <a:ext cx="58502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FILMARIJA CERKNICA: Zverinice iz gozda </a:t>
            </a:r>
            <a:r>
              <a:rPr lang="sl-SI" dirty="0" err="1"/>
              <a:t>Hokipoki</a:t>
            </a:r>
            <a:br>
              <a:rPr lang="sl-SI" dirty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3922">
            <a:off x="499025" y="1844800"/>
            <a:ext cx="2098491" cy="2819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/>
          <a:stretch/>
        </p:blipFill>
        <p:spPr>
          <a:xfrm>
            <a:off x="3383781" y="3760523"/>
            <a:ext cx="5554945" cy="294775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9"/>
          <a:stretch/>
        </p:blipFill>
        <p:spPr>
          <a:xfrm>
            <a:off x="6787122" y="123502"/>
            <a:ext cx="5170956" cy="33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2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18" y="430441"/>
            <a:ext cx="10515600" cy="1643288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Lucida Sans" pitchFamily="34" charset="0"/>
              </a:rPr>
              <a:t>VELIKA DVORANA</a:t>
            </a:r>
            <a:br>
              <a:rPr lang="sl-SI" b="1" dirty="0">
                <a:solidFill>
                  <a:srgbClr val="FF0000"/>
                </a:solidFill>
                <a:latin typeface="Lucida Sans" pitchFamily="34" charset="0"/>
              </a:rPr>
            </a:br>
            <a:r>
              <a:rPr lang="sl-SI" b="1" dirty="0">
                <a:solidFill>
                  <a:srgbClr val="FF0000"/>
                </a:solidFill>
                <a:latin typeface="Lucida Sans" pitchFamily="34" charset="0"/>
              </a:rPr>
              <a:t>SREDNJA DVORANA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10" y="3390669"/>
            <a:ext cx="4095646" cy="2730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31" y="738908"/>
            <a:ext cx="4078825" cy="2294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2221508"/>
            <a:ext cx="6381750" cy="358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065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97" y="917700"/>
            <a:ext cx="4454435" cy="1373167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Lucida Sans" pitchFamily="34" charset="0"/>
              </a:rPr>
              <a:t>AMFITEATER (poletni kino)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5" y="2212521"/>
            <a:ext cx="5102678" cy="39644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>
              <a:latin typeface="Lucida San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3" y="3283608"/>
            <a:ext cx="3606747" cy="2834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r="2911"/>
          <a:stretch/>
        </p:blipFill>
        <p:spPr>
          <a:xfrm>
            <a:off x="4758432" y="197514"/>
            <a:ext cx="7149302" cy="4301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2870" y="3393536"/>
            <a:ext cx="1816476" cy="272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7819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S:\FOTOGRAFIJE - 2015\POGOVOR PO FILMU ŠIŠKA DELUXE\SEZ_DSC_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55225"/>
            <a:ext cx="3175976" cy="210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RV\RedirectedFolders\Nina\My Documents\programske zadeve\letni kino 2015\FOTO\KajPocnemoVMraku-15julij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78" y="726757"/>
            <a:ext cx="4973459" cy="33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RV\RedirectedFolders\Nina\My Documents\programske zadeve\letni kino 2015\FOTO\KajPocnemoVMraku-15julij2015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91" y="726757"/>
            <a:ext cx="2003077" cy="30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SRV\RedirectedFolders\Nina\My Documents\programske zadeve\letni kino 2015\FOTO\KajPocnemoVMraku-15julij2015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7" y="3404643"/>
            <a:ext cx="4554385" cy="303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SRV\RedirectedFolders\Nina\My Documents\ART Kino Mreža\FILMSKA VZGOJA 2015-16\razpis SFC - prijava FILMŠULA 2015\izvedba sezona 2015-16\FOTO\Banda punc - 9okt2015\12087083_1638589019724615_2322060607794179514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63" y="4448073"/>
            <a:ext cx="2988129" cy="19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\\SRV\RedirectedFolders\Nina\My Documents\ART Kino Mreža\FILMSKA VZGOJA 2015-16\razpis SFC - prijava FILMŠULA 2015\izvedba sezona 2015-16\FOTO\praznična sežana dec 2015\_DSC17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88" y="4448073"/>
            <a:ext cx="2996170" cy="19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6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732194"/>
            <a:ext cx="12192000" cy="23214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36" y="3617022"/>
            <a:ext cx="11011107" cy="2589814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Iztočnice: program KINO </a:t>
            </a:r>
            <a:r>
              <a:rPr lang="sl-SI" dirty="0" err="1"/>
              <a:t>KINO</a:t>
            </a:r>
            <a:r>
              <a:rPr lang="sl-SI" dirty="0"/>
              <a:t> ob podpori Ministrstva za kulturo + nekaj sezon zapored program FILMŠULA (sofinanciran s strani SFC) za mlade. </a:t>
            </a:r>
          </a:p>
          <a:p>
            <a:pPr marL="0" indent="0">
              <a:buNone/>
            </a:pPr>
            <a:r>
              <a:rPr lang="sl-SI" dirty="0"/>
              <a:t>FILMARIJA  obsega 3 podprograme:</a:t>
            </a:r>
          </a:p>
          <a:p>
            <a:r>
              <a:rPr lang="sl-SI" b="1" dirty="0"/>
              <a:t>FILMŠULA, FILMŠULCA in FILMARIJA Sežana (šolske projekcije za šole in vrtce v Sežani)</a:t>
            </a:r>
            <a:endParaRPr lang="sl-SI" dirty="0"/>
          </a:p>
          <a:p>
            <a:r>
              <a:rPr lang="sl-SI" b="1" dirty="0"/>
              <a:t>FILMARIJA Postojna (program filmske vzgoje v Postojni, Kulturni dom Postojna)</a:t>
            </a:r>
            <a:endParaRPr lang="sl-SI" dirty="0"/>
          </a:p>
          <a:p>
            <a:r>
              <a:rPr lang="sl-SI" b="1" dirty="0"/>
              <a:t>FILMARIJA Cerknica (program filmske vzgoje v Cerknici, Kulturni dom Cerknica).</a:t>
            </a:r>
            <a:endParaRPr lang="sl-SI" dirty="0"/>
          </a:p>
          <a:p>
            <a:endParaRPr lang="sl-SI" dirty="0"/>
          </a:p>
        </p:txBody>
      </p:sp>
      <p:sp>
        <p:nvSpPr>
          <p:cNvPr id="6" name="TextBox 5"/>
          <p:cNvSpPr txBox="1"/>
          <p:nvPr/>
        </p:nvSpPr>
        <p:spPr>
          <a:xfrm>
            <a:off x="6271489" y="1295612"/>
            <a:ext cx="59205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bg1"/>
                </a:solidFill>
                <a:latin typeface="Lucida Sans" pitchFamily="34" charset="0"/>
              </a:rPr>
              <a:t>KOSOVEL</a:t>
            </a:r>
            <a:r>
              <a:rPr lang="sl-SI" sz="3200" b="1" dirty="0">
                <a:solidFill>
                  <a:schemeClr val="bg1"/>
                </a:solidFill>
                <a:latin typeface="Lucida Sans" pitchFamily="34" charset="0"/>
              </a:rPr>
              <a:t>OV DOM </a:t>
            </a:r>
            <a:r>
              <a:rPr lang="en-US" sz="3200" b="1" dirty="0">
                <a:solidFill>
                  <a:schemeClr val="bg1"/>
                </a:solidFill>
                <a:latin typeface="Lucida Sans" pitchFamily="34" charset="0"/>
              </a:rPr>
              <a:t>SEŽANA </a:t>
            </a:r>
            <a:r>
              <a:rPr lang="sl-SI" sz="2800" b="1" dirty="0">
                <a:solidFill>
                  <a:srgbClr val="FFC000"/>
                </a:solidFill>
                <a:latin typeface="Lucida Sans" pitchFamily="34" charset="0"/>
              </a:rPr>
              <a:t>FILMARIJA</a:t>
            </a:r>
          </a:p>
          <a:p>
            <a:pPr>
              <a:lnSpc>
                <a:spcPct val="110000"/>
              </a:lnSpc>
            </a:pPr>
            <a:r>
              <a:rPr lang="sl-SI" sz="2000" dirty="0">
                <a:solidFill>
                  <a:srgbClr val="FFC000"/>
                </a:solidFill>
                <a:latin typeface="Lucida Sans Unicode" pitchFamily="34" charset="0"/>
                <a:cs typeface="Lucida Sans Unicode" pitchFamily="34" charset="0"/>
              </a:rPr>
              <a:t>program filmske vzgoje za otroke in mlade</a:t>
            </a:r>
            <a:endParaRPr lang="sl-SI" sz="2000" b="1" dirty="0">
              <a:solidFill>
                <a:srgbClr val="FFC00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26" name="Picture 2" descr="S:\FILM\FILMARIJA\FILMŠULA\logotipi FILMŠULA\Filmsula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7" y="1084772"/>
            <a:ext cx="4081253" cy="16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85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l-SI" b="1" dirty="0">
                <a:solidFill>
                  <a:srgbClr val="FFC000"/>
                </a:solidFill>
                <a:latin typeface="Lucida Sans Unicode" pitchFamily="34" charset="0"/>
                <a:cs typeface="Lucida Sans Unicode" pitchFamily="34" charset="0"/>
              </a:rPr>
              <a:t>FILMARIJA  </a:t>
            </a:r>
            <a:r>
              <a:rPr lang="sl-SI" sz="2700" dirty="0">
                <a:solidFill>
                  <a:srgbClr val="C00000"/>
                </a:solidFill>
                <a:latin typeface="Lucida Sans Unicode" pitchFamily="34" charset="0"/>
                <a:cs typeface="Lucida Sans Unicode" pitchFamily="34" charset="0"/>
              </a:rPr>
              <a:t>program filmske vzgoje za otroke in mlade</a:t>
            </a:r>
            <a:endParaRPr lang="sl-SI" sz="27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37458" y="173418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dirty="0"/>
              <a:t>Projekt FILMARIJA - prijavljen na razpis Slovenskega filmskega centra (SFC) in sicer na Redni letni javni razpis za sofinanciranje kulturno vzgojnih filmskih projektov v Republiki Sloveniji za leto 2017 in 2018 ter za čas trajanja šolskega leta 2017/2018 in 2018/19.</a:t>
            </a:r>
          </a:p>
          <a:p>
            <a:pPr marL="0" indent="0">
              <a:buNone/>
            </a:pPr>
            <a:r>
              <a:rPr lang="sl-SI" dirty="0"/>
              <a:t>SFC sofinancira 7.000 EUR, projekt v skupni vrednosti čez 22.000 EUR.</a:t>
            </a:r>
          </a:p>
          <a:p>
            <a:pPr marL="0" indent="0">
              <a:buNone/>
            </a:pPr>
            <a:endParaRPr lang="sl-SI" dirty="0"/>
          </a:p>
          <a:p>
            <a:pPr lvl="0"/>
            <a:r>
              <a:rPr lang="sl-SI" dirty="0"/>
              <a:t>Kosovelov dom Sežana (NOSILEC projekta oz. programa), </a:t>
            </a:r>
          </a:p>
          <a:p>
            <a:pPr lvl="0"/>
            <a:r>
              <a:rPr lang="sl-SI" dirty="0"/>
              <a:t>Zavod znanje, Kulturni dom Postojna – partner</a:t>
            </a:r>
          </a:p>
          <a:p>
            <a:pPr lvl="0"/>
            <a:r>
              <a:rPr lang="sl-SI" dirty="0"/>
              <a:t>Notranjski regijski park, Kulturni dom Cerknica - partner</a:t>
            </a:r>
          </a:p>
          <a:p>
            <a:pPr lvl="0"/>
            <a:r>
              <a:rPr lang="sl-SI" dirty="0"/>
              <a:t>Šolski center Srečka Kosovela Sežana – partner </a:t>
            </a:r>
          </a:p>
          <a:p>
            <a:pPr lvl="0"/>
            <a:r>
              <a:rPr lang="sl-SI" dirty="0"/>
              <a:t>Mladinski center Podlaga (Zavod ŠTIP) – partner,</a:t>
            </a:r>
          </a:p>
          <a:p>
            <a:pPr lvl="0"/>
            <a:r>
              <a:rPr lang="sl-SI" dirty="0"/>
              <a:t>Klub študentov Sežana – partner / sofinancer </a:t>
            </a:r>
            <a:r>
              <a:rPr lang="sl-SI" dirty="0">
                <a:solidFill>
                  <a:srgbClr val="C00000"/>
                </a:solidFill>
              </a:rPr>
              <a:t>za </a:t>
            </a:r>
            <a:r>
              <a:rPr lang="sl-SI" dirty="0" err="1">
                <a:solidFill>
                  <a:srgbClr val="C00000"/>
                </a:solidFill>
              </a:rPr>
              <a:t>Filmšulo</a:t>
            </a: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dirty="0" err="1">
                <a:solidFill>
                  <a:srgbClr val="C00000"/>
                </a:solidFill>
              </a:rPr>
              <a:t>Filmšula</a:t>
            </a:r>
            <a:r>
              <a:rPr lang="sl-SI" dirty="0">
                <a:solidFill>
                  <a:srgbClr val="C00000"/>
                </a:solidFill>
              </a:rPr>
              <a:t> </a:t>
            </a:r>
            <a:r>
              <a:rPr lang="sl-SI" dirty="0"/>
              <a:t>- v sodelovanju z Zavodom VIZO. </a:t>
            </a:r>
          </a:p>
          <a:p>
            <a:pPr marL="0" indent="0">
              <a:buNone/>
            </a:pPr>
            <a:r>
              <a:rPr lang="sl-SI" dirty="0"/>
              <a:t>Zunanje sodelavke: Ana Peršič, Nina Drobnjak, Marina </a:t>
            </a:r>
            <a:r>
              <a:rPr lang="sl-SI" dirty="0" err="1"/>
              <a:t>Katalenič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Delavnice: Vizo, Slon, Gumb</a:t>
            </a:r>
          </a:p>
          <a:p>
            <a:endParaRPr lang="sl-SI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2049" name="Picture 4" descr="Opis: S:\FILM\FILMARIJA\Filmarija - prijava na razpis 2018-19\LOGO vseh na projekt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82421" y="3055859"/>
            <a:ext cx="6892521" cy="7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:\FILM\FILMARIJA\FILMARIJA - FOTO\Filmšulca_Koyaa_17.11.17\Filmšulca_Koyaa_17.11.17_GI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04" y="2843101"/>
            <a:ext cx="458419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309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dirty="0">
                <a:solidFill>
                  <a:srgbClr val="FF0000"/>
                </a:solidFill>
                <a:latin typeface="Lucida Sans" panose="020B0602030504020204" pitchFamily="34" charset="0"/>
              </a:rPr>
              <a:t>Katere filme smo gledali </a:t>
            </a:r>
            <a:br>
              <a:rPr lang="sl-SI" sz="3600" b="1" dirty="0">
                <a:solidFill>
                  <a:srgbClr val="FF0000"/>
                </a:solidFill>
                <a:latin typeface="Lucida Sans" panose="020B0602030504020204" pitchFamily="34" charset="0"/>
              </a:rPr>
            </a:br>
            <a:r>
              <a:rPr lang="sl-SI" sz="3600" b="1" dirty="0">
                <a:solidFill>
                  <a:srgbClr val="FF0000"/>
                </a:solidFill>
                <a:latin typeface="Lucida Sans" panose="020B0602030504020204" pitchFamily="34" charset="0"/>
              </a:rPr>
              <a:t>v sezoni 2018-19?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 err="1">
                <a:solidFill>
                  <a:srgbClr val="FF0000"/>
                </a:solidFill>
              </a:rPr>
              <a:t>KULdnevnik</a:t>
            </a:r>
            <a:r>
              <a:rPr lang="sl-SI" dirty="0">
                <a:solidFill>
                  <a:srgbClr val="FF0000"/>
                </a:solidFill>
              </a:rPr>
              <a:t> (dve izdaji)</a:t>
            </a:r>
          </a:p>
          <a:p>
            <a:pPr marL="0" indent="0">
              <a:buNone/>
            </a:pPr>
            <a:endParaRPr lang="sl-SI" dirty="0">
              <a:solidFill>
                <a:srgbClr val="FF0000"/>
              </a:solidFill>
            </a:endParaRPr>
          </a:p>
          <a:p>
            <a:r>
              <a:rPr lang="sl-SI" b="1" dirty="0"/>
              <a:t>Sežana: šolske in predšolske projekcije s pogovori: </a:t>
            </a:r>
          </a:p>
          <a:p>
            <a:pPr marL="0" indent="0">
              <a:buNone/>
            </a:pPr>
            <a:r>
              <a:rPr lang="sl-SI" dirty="0"/>
              <a:t>	</a:t>
            </a:r>
            <a:r>
              <a:rPr lang="sl-SI" dirty="0" err="1"/>
              <a:t>Gajin</a:t>
            </a:r>
            <a:r>
              <a:rPr lang="sl-SI" dirty="0"/>
              <a:t> svet, Cirkus (1982), Pikica, Koko in divji nosorog, Slon kolesari po 	svetu, Čudo, Los Bando, Misija Arktika, Zeleno kolo, Črni </a:t>
            </a:r>
            <a:r>
              <a:rPr lang="sl-SI" dirty="0" err="1"/>
              <a:t>Kkklanovec</a:t>
            </a:r>
            <a:r>
              <a:rPr lang="sl-SI" dirty="0"/>
              <a:t>.</a:t>
            </a:r>
          </a:p>
          <a:p>
            <a:r>
              <a:rPr lang="sl-SI" b="1" dirty="0" err="1"/>
              <a:t>Filmšula</a:t>
            </a:r>
            <a:r>
              <a:rPr lang="sl-SI" b="1" dirty="0"/>
              <a:t>:</a:t>
            </a:r>
            <a:r>
              <a:rPr lang="sl-SI" dirty="0"/>
              <a:t> </a:t>
            </a:r>
            <a:r>
              <a:rPr lang="sl-SI" dirty="0" err="1"/>
              <a:t>Gajin</a:t>
            </a:r>
            <a:r>
              <a:rPr lang="sl-SI" dirty="0"/>
              <a:t> svet, Posledice, Na sončni strani Alp (+ predavanje o tem, kdo je filmski producent), </a:t>
            </a:r>
            <a:r>
              <a:rPr lang="sl-SI" dirty="0" err="1"/>
              <a:t>Bohemian</a:t>
            </a:r>
            <a:r>
              <a:rPr lang="sl-SI" dirty="0"/>
              <a:t> </a:t>
            </a:r>
            <a:r>
              <a:rPr lang="sl-SI" dirty="0" err="1"/>
              <a:t>Rhapsody</a:t>
            </a:r>
            <a:r>
              <a:rPr lang="sl-SI" dirty="0"/>
              <a:t> (po izboru dijakov), Trgovinica za samomore, Nečista kri, Ne bom več </a:t>
            </a:r>
            <a:r>
              <a:rPr lang="sl-SI" dirty="0" err="1"/>
              <a:t>luzerka</a:t>
            </a:r>
            <a:r>
              <a:rPr lang="sl-SI" dirty="0"/>
              <a:t>.</a:t>
            </a:r>
          </a:p>
          <a:p>
            <a:r>
              <a:rPr lang="sl-SI" b="1" dirty="0" err="1"/>
              <a:t>Filmšulca</a:t>
            </a:r>
            <a:r>
              <a:rPr lang="sl-SI" b="1" dirty="0"/>
              <a:t>: </a:t>
            </a:r>
            <a:r>
              <a:rPr lang="sl-SI" dirty="0"/>
              <a:t>Moja žirafa, Slon po </a:t>
            </a:r>
            <a:r>
              <a:rPr lang="sl-SI" dirty="0" err="1"/>
              <a:t>Animateki</a:t>
            </a:r>
            <a:r>
              <a:rPr lang="sl-SI" dirty="0"/>
              <a:t>, Čarobna zima v </a:t>
            </a:r>
            <a:r>
              <a:rPr lang="sl-SI" dirty="0" err="1"/>
              <a:t>Mumindolu</a:t>
            </a:r>
            <a:r>
              <a:rPr lang="sl-SI" dirty="0"/>
              <a:t>, Zeleno kolo, Cirkus, Kekec (1951)</a:t>
            </a:r>
          </a:p>
          <a:p>
            <a:r>
              <a:rPr lang="sl-SI" b="1" dirty="0"/>
              <a:t>Postojna: </a:t>
            </a:r>
            <a:r>
              <a:rPr lang="sl-SI" dirty="0"/>
              <a:t>Učitelj žaba, Posledice, Kapitan fantastični, Misija Arktika</a:t>
            </a:r>
          </a:p>
          <a:p>
            <a:r>
              <a:rPr lang="sl-SI" b="1" dirty="0"/>
              <a:t>Cerknica: </a:t>
            </a:r>
            <a:r>
              <a:rPr lang="sl-SI" dirty="0"/>
              <a:t>Pikica, Koko in divji nosorog, </a:t>
            </a:r>
            <a:r>
              <a:rPr lang="sl-SI" dirty="0" err="1"/>
              <a:t>Gajin</a:t>
            </a:r>
            <a:r>
              <a:rPr lang="sl-SI" dirty="0"/>
              <a:t> svet, Čarobna zima v </a:t>
            </a:r>
            <a:r>
              <a:rPr lang="sl-SI" dirty="0" err="1"/>
              <a:t>Mumindolu</a:t>
            </a:r>
            <a:r>
              <a:rPr lang="sl-SI" dirty="0"/>
              <a:t>, Neverjetna zgodba o velikanski hruški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77" y="245312"/>
            <a:ext cx="3685526" cy="24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3058" cy="1325563"/>
          </a:xfrm>
        </p:spPr>
        <p:txBody>
          <a:bodyPr/>
          <a:lstStyle/>
          <a:p>
            <a:r>
              <a:rPr lang="sl-SI" b="1" dirty="0">
                <a:solidFill>
                  <a:srgbClr val="FFC000"/>
                </a:solidFill>
                <a:latin typeface="Lucida Sans Unicode" pitchFamily="34" charset="0"/>
                <a:cs typeface="Lucida Sans Unicode" pitchFamily="34" charset="0"/>
              </a:rPr>
              <a:t>FILMARIJA  </a:t>
            </a:r>
            <a:r>
              <a:rPr lang="sl-SI" sz="2800" dirty="0">
                <a:solidFill>
                  <a:srgbClr val="C00000"/>
                </a:solidFill>
                <a:latin typeface="Lucida Sans Unicode" pitchFamily="34" charset="0"/>
                <a:cs typeface="Lucida Sans Unicode" pitchFamily="34" charset="0"/>
              </a:rPr>
              <a:t>program filmske vzgoje za otroke in mlade</a:t>
            </a:r>
            <a:endParaRPr lang="sl-SI" sz="2800" dirty="0"/>
          </a:p>
        </p:txBody>
      </p:sp>
      <p:pic>
        <p:nvPicPr>
          <p:cNvPr id="16" name="Označba mesta vsebine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3" y="1558822"/>
            <a:ext cx="7249296" cy="4865581"/>
          </a:xfrm>
        </p:spPr>
      </p:pic>
    </p:spTree>
    <p:extLst>
      <p:ext uri="{BB962C8B-B14F-4D97-AF65-F5344CB8AC3E}">
        <p14:creationId xmlns:p14="http://schemas.microsoft.com/office/powerpoint/2010/main" val="357620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471</Words>
  <Application>Microsoft Office PowerPoint</Application>
  <PresentationFormat>Widescreen</PresentationFormat>
  <Paragraphs>63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Lucida Sans</vt:lpstr>
      <vt:lpstr>Lucida Sans Unicode</vt:lpstr>
      <vt:lpstr>Titillium</vt:lpstr>
      <vt:lpstr>Office Theme</vt:lpstr>
      <vt:lpstr>PowerPoint Presentation</vt:lpstr>
      <vt:lpstr>PROSTORI</vt:lpstr>
      <vt:lpstr>VELIKA DVORANA SREDNJA DVORANA </vt:lpstr>
      <vt:lpstr>AMFITEATER (poletni kino)</vt:lpstr>
      <vt:lpstr>PowerPoint Presentation</vt:lpstr>
      <vt:lpstr>PowerPoint Presentation</vt:lpstr>
      <vt:lpstr>FILMARIJA  program filmske vzgoje za otroke in mlade</vt:lpstr>
      <vt:lpstr>Katere filme smo gledali  v sezoni 2018-19?</vt:lpstr>
      <vt:lpstr>FILMARIJA  program filmske vzgoje za otroke in mlade</vt:lpstr>
      <vt:lpstr>PowerPoint Presentation</vt:lpstr>
      <vt:lpstr>             Filmšula: RARA, oktober 2017</vt:lpstr>
      <vt:lpstr>FILMARIJA – Filmšula: OMAR (17.11.2017)</vt:lpstr>
      <vt:lpstr>FILMARIJA – Filmšula: TISTO (1.12.2017)</vt:lpstr>
      <vt:lpstr>PowerPoint Presentation</vt:lpstr>
      <vt:lpstr>PowerPoint Presentation</vt:lpstr>
      <vt:lpstr>PowerPoint Presentation</vt:lpstr>
      <vt:lpstr>FILMARIJA – FILMŠULcA: Koyaa 17.11.2017</vt:lpstr>
      <vt:lpstr>FILMARIJA pogovor za dijake ŠCSKS po filmu Razredni sovražnik (26.10.2017)</vt:lpstr>
      <vt:lpstr>FILMARIJA – POGOVOR PO FILMU: Zverinice iz gozda Hokipoki 8.11.2017</vt:lpstr>
      <vt:lpstr>FILMARIJA – POGOVOR PO FILMU : Čudo – 22.12.2017</vt:lpstr>
      <vt:lpstr>FILMARIJA – POGOVOR PO FILMU: Novi mulc 22.12.2017</vt:lpstr>
      <vt:lpstr>FILMARIJA POSTOJNA: Picka in Packa packata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Tjaša Brajdih</dc:creator>
  <cp:lastModifiedBy>Barbara Hribar</cp:lastModifiedBy>
  <cp:revision>56</cp:revision>
  <dcterms:created xsi:type="dcterms:W3CDTF">2014-04-07T12:48:27Z</dcterms:created>
  <dcterms:modified xsi:type="dcterms:W3CDTF">2019-04-03T08:22:57Z</dcterms:modified>
</cp:coreProperties>
</file>