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66" r:id="rId5"/>
    <p:sldId id="267" r:id="rId6"/>
    <p:sldId id="268" r:id="rId7"/>
    <p:sldId id="269" r:id="rId8"/>
    <p:sldId id="258" r:id="rId9"/>
    <p:sldId id="259" r:id="rId10"/>
    <p:sldId id="260" r:id="rId11"/>
    <p:sldId id="261" r:id="rId12"/>
    <p:sldId id="262" r:id="rId13"/>
    <p:sldId id="263" r:id="rId14"/>
    <p:sldId id="264" r:id="rId15"/>
    <p:sldId id="270" r:id="rId16"/>
    <p:sldId id="271" r:id="rId17"/>
    <p:sldId id="272" r:id="rId18"/>
    <p:sldId id="273" r:id="rId19"/>
    <p:sldId id="275" r:id="rId20"/>
    <p:sldId id="274"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2BD52F-6EC6-466C-94B4-76DB3503E6F9}"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F3124105-2242-480F-A5BE-4B27620B5075}">
      <dgm:prSet phldrT="[Text]" custT="1"/>
      <dgm:spPr/>
      <dgm:t>
        <a:bodyPr/>
        <a:lstStyle/>
        <a:p>
          <a:r>
            <a:rPr lang="sl-SI" sz="3200" dirty="0" smtClean="0">
              <a:solidFill>
                <a:srgbClr val="C00000"/>
              </a:solidFill>
            </a:rPr>
            <a:t>Sodelovanje</a:t>
          </a:r>
          <a:endParaRPr lang="en-US" sz="3200" dirty="0">
            <a:solidFill>
              <a:srgbClr val="C00000"/>
            </a:solidFill>
          </a:endParaRPr>
        </a:p>
      </dgm:t>
    </dgm:pt>
    <dgm:pt modelId="{70161E51-F702-4981-B6C7-49DF28F8061F}" type="parTrans" cxnId="{5FAC22D7-9810-4909-A025-688134337847}">
      <dgm:prSet/>
      <dgm:spPr/>
      <dgm:t>
        <a:bodyPr/>
        <a:lstStyle/>
        <a:p>
          <a:endParaRPr lang="en-US"/>
        </a:p>
      </dgm:t>
    </dgm:pt>
    <dgm:pt modelId="{164684F8-1314-476F-B2E3-F33ADA43AEF5}" type="sibTrans" cxnId="{5FAC22D7-9810-4909-A025-688134337847}">
      <dgm:prSet/>
      <dgm:spPr/>
      <dgm:t>
        <a:bodyPr/>
        <a:lstStyle/>
        <a:p>
          <a:endParaRPr lang="en-US"/>
        </a:p>
      </dgm:t>
    </dgm:pt>
    <dgm:pt modelId="{EAF21F21-C3B0-4AF8-A8BC-86DAF491003A}">
      <dgm:prSet phldrT="[Text]" custT="1"/>
      <dgm:spPr/>
      <dgm:t>
        <a:bodyPr/>
        <a:lstStyle/>
        <a:p>
          <a:pPr algn="l"/>
          <a:r>
            <a:rPr lang="sl-SI" sz="3200" dirty="0" smtClean="0">
              <a:solidFill>
                <a:srgbClr val="C00000"/>
              </a:solidFill>
            </a:rPr>
            <a:t>Družabnost</a:t>
          </a:r>
          <a:endParaRPr lang="en-US" sz="3200" dirty="0">
            <a:solidFill>
              <a:srgbClr val="C00000"/>
            </a:solidFill>
          </a:endParaRPr>
        </a:p>
      </dgm:t>
    </dgm:pt>
    <dgm:pt modelId="{19FE33F1-BEAA-4D0C-82BA-90FFE7916A07}" type="parTrans" cxnId="{15828B82-C4A5-4957-8108-F24DD271D667}">
      <dgm:prSet/>
      <dgm:spPr/>
      <dgm:t>
        <a:bodyPr/>
        <a:lstStyle/>
        <a:p>
          <a:endParaRPr lang="en-US"/>
        </a:p>
      </dgm:t>
    </dgm:pt>
    <dgm:pt modelId="{D9EFE38B-D8D9-49C0-A564-E4F9CD1E081E}" type="sibTrans" cxnId="{15828B82-C4A5-4957-8108-F24DD271D667}">
      <dgm:prSet/>
      <dgm:spPr/>
      <dgm:t>
        <a:bodyPr/>
        <a:lstStyle/>
        <a:p>
          <a:endParaRPr lang="en-US"/>
        </a:p>
      </dgm:t>
    </dgm:pt>
    <dgm:pt modelId="{7FE1867D-020F-4151-A766-E993A1AB4911}">
      <dgm:prSet phldrT="[Text]" custT="1"/>
      <dgm:spPr/>
      <dgm:t>
        <a:bodyPr/>
        <a:lstStyle/>
        <a:p>
          <a:r>
            <a:rPr lang="sl-SI" sz="3200" dirty="0" smtClean="0">
              <a:solidFill>
                <a:srgbClr val="C00000"/>
              </a:solidFill>
            </a:rPr>
            <a:t>Aktivizem</a:t>
          </a:r>
          <a:endParaRPr lang="en-US" sz="3200" dirty="0">
            <a:solidFill>
              <a:srgbClr val="C00000"/>
            </a:solidFill>
          </a:endParaRPr>
        </a:p>
      </dgm:t>
    </dgm:pt>
    <dgm:pt modelId="{132E6839-3AC3-41A7-AE1A-CF2793569276}" type="parTrans" cxnId="{6FF79918-6839-4CF7-84AA-E6C4255B0B16}">
      <dgm:prSet/>
      <dgm:spPr/>
      <dgm:t>
        <a:bodyPr/>
        <a:lstStyle/>
        <a:p>
          <a:endParaRPr lang="en-US"/>
        </a:p>
      </dgm:t>
    </dgm:pt>
    <dgm:pt modelId="{199C3B65-9A03-468A-BD27-07C3AC4E8E88}" type="sibTrans" cxnId="{6FF79918-6839-4CF7-84AA-E6C4255B0B16}">
      <dgm:prSet/>
      <dgm:spPr/>
      <dgm:t>
        <a:bodyPr/>
        <a:lstStyle/>
        <a:p>
          <a:endParaRPr lang="en-US"/>
        </a:p>
      </dgm:t>
    </dgm:pt>
    <dgm:pt modelId="{917DA099-03AC-42BC-BB0D-9BB390630F65}">
      <dgm:prSet phldrT="[Text]" custT="1"/>
      <dgm:spPr/>
      <dgm:t>
        <a:bodyPr/>
        <a:lstStyle/>
        <a:p>
          <a:r>
            <a:rPr lang="sl-SI" sz="3200" dirty="0" smtClean="0">
              <a:solidFill>
                <a:srgbClr val="C00000"/>
              </a:solidFill>
            </a:rPr>
            <a:t>Moralizacija</a:t>
          </a:r>
          <a:endParaRPr lang="en-US" sz="3200" dirty="0">
            <a:solidFill>
              <a:srgbClr val="C00000"/>
            </a:solidFill>
          </a:endParaRPr>
        </a:p>
      </dgm:t>
    </dgm:pt>
    <dgm:pt modelId="{2A98526C-3662-4E87-8DD7-8873708D0A3A}" type="parTrans" cxnId="{9A51A266-9C4B-41C2-8BDA-7F53CBBCC280}">
      <dgm:prSet/>
      <dgm:spPr/>
      <dgm:t>
        <a:bodyPr/>
        <a:lstStyle/>
        <a:p>
          <a:endParaRPr lang="en-US"/>
        </a:p>
      </dgm:t>
    </dgm:pt>
    <dgm:pt modelId="{13F61982-73A7-46ED-899C-26C43060F2FC}" type="sibTrans" cxnId="{9A51A266-9C4B-41C2-8BDA-7F53CBBCC280}">
      <dgm:prSet/>
      <dgm:spPr/>
      <dgm:t>
        <a:bodyPr/>
        <a:lstStyle/>
        <a:p>
          <a:endParaRPr lang="en-US"/>
        </a:p>
      </dgm:t>
    </dgm:pt>
    <dgm:pt modelId="{47808888-3025-4B6C-ACF2-6630F8AFDC29}" type="pres">
      <dgm:prSet presAssocID="{C52BD52F-6EC6-466C-94B4-76DB3503E6F9}" presName="matrix" presStyleCnt="0">
        <dgm:presLayoutVars>
          <dgm:chMax val="1"/>
          <dgm:dir/>
          <dgm:resizeHandles val="exact"/>
        </dgm:presLayoutVars>
      </dgm:prSet>
      <dgm:spPr/>
      <dgm:t>
        <a:bodyPr/>
        <a:lstStyle/>
        <a:p>
          <a:endParaRPr lang="en-US"/>
        </a:p>
      </dgm:t>
    </dgm:pt>
    <dgm:pt modelId="{C49FAB87-0877-40B8-B8D4-A77F82A074D0}" type="pres">
      <dgm:prSet presAssocID="{C52BD52F-6EC6-466C-94B4-76DB3503E6F9}" presName="axisShape" presStyleLbl="bgShp" presStyleIdx="0" presStyleCnt="1"/>
      <dgm:spPr/>
    </dgm:pt>
    <dgm:pt modelId="{F11CAFE0-31EC-4BA3-A1F0-1B56E7EED14C}" type="pres">
      <dgm:prSet presAssocID="{C52BD52F-6EC6-466C-94B4-76DB3503E6F9}" presName="rect1" presStyleLbl="node1" presStyleIdx="0" presStyleCnt="4" custScaleX="182510" custScaleY="115879">
        <dgm:presLayoutVars>
          <dgm:chMax val="0"/>
          <dgm:chPref val="0"/>
          <dgm:bulletEnabled val="1"/>
        </dgm:presLayoutVars>
      </dgm:prSet>
      <dgm:spPr/>
      <dgm:t>
        <a:bodyPr/>
        <a:lstStyle/>
        <a:p>
          <a:endParaRPr lang="en-US"/>
        </a:p>
      </dgm:t>
    </dgm:pt>
    <dgm:pt modelId="{E11CF3B0-DBA5-4979-9F79-1BD2A9CD1C0E}" type="pres">
      <dgm:prSet presAssocID="{C52BD52F-6EC6-466C-94B4-76DB3503E6F9}" presName="rect2" presStyleLbl="node1" presStyleIdx="1" presStyleCnt="4" custScaleX="170514" custScaleY="114494" custLinFactNeighborX="27842" custLinFactNeighborY="532">
        <dgm:presLayoutVars>
          <dgm:chMax val="0"/>
          <dgm:chPref val="0"/>
          <dgm:bulletEnabled val="1"/>
        </dgm:presLayoutVars>
      </dgm:prSet>
      <dgm:spPr/>
      <dgm:t>
        <a:bodyPr/>
        <a:lstStyle/>
        <a:p>
          <a:endParaRPr lang="en-US"/>
        </a:p>
      </dgm:t>
    </dgm:pt>
    <dgm:pt modelId="{FB3086ED-783B-49D6-9C9E-A591B3459094}" type="pres">
      <dgm:prSet presAssocID="{C52BD52F-6EC6-466C-94B4-76DB3503E6F9}" presName="rect3" presStyleLbl="node1" presStyleIdx="2" presStyleCnt="4" custScaleX="176265" custScaleY="117265">
        <dgm:presLayoutVars>
          <dgm:chMax val="0"/>
          <dgm:chPref val="0"/>
          <dgm:bulletEnabled val="1"/>
        </dgm:presLayoutVars>
      </dgm:prSet>
      <dgm:spPr/>
      <dgm:t>
        <a:bodyPr/>
        <a:lstStyle/>
        <a:p>
          <a:endParaRPr lang="en-US"/>
        </a:p>
      </dgm:t>
    </dgm:pt>
    <dgm:pt modelId="{EB8E00D8-6CEC-4931-BDB8-0A29BDC9B4D6}" type="pres">
      <dgm:prSet presAssocID="{C52BD52F-6EC6-466C-94B4-76DB3503E6F9}" presName="rect4" presStyleLbl="node1" presStyleIdx="3" presStyleCnt="4" custScaleX="156030" custScaleY="108954" custLinFactNeighborX="1386" custLinFactNeighborY="3463">
        <dgm:presLayoutVars>
          <dgm:chMax val="0"/>
          <dgm:chPref val="0"/>
          <dgm:bulletEnabled val="1"/>
        </dgm:presLayoutVars>
      </dgm:prSet>
      <dgm:spPr/>
      <dgm:t>
        <a:bodyPr/>
        <a:lstStyle/>
        <a:p>
          <a:endParaRPr lang="en-US"/>
        </a:p>
      </dgm:t>
    </dgm:pt>
  </dgm:ptLst>
  <dgm:cxnLst>
    <dgm:cxn modelId="{15828B82-C4A5-4957-8108-F24DD271D667}" srcId="{C52BD52F-6EC6-466C-94B4-76DB3503E6F9}" destId="{EAF21F21-C3B0-4AF8-A8BC-86DAF491003A}" srcOrd="1" destOrd="0" parTransId="{19FE33F1-BEAA-4D0C-82BA-90FFE7916A07}" sibTransId="{D9EFE38B-D8D9-49C0-A564-E4F9CD1E081E}"/>
    <dgm:cxn modelId="{ECC787ED-5504-4E0F-8D2D-784360E9AE9E}" type="presOf" srcId="{917DA099-03AC-42BC-BB0D-9BB390630F65}" destId="{EB8E00D8-6CEC-4931-BDB8-0A29BDC9B4D6}" srcOrd="0" destOrd="0" presId="urn:microsoft.com/office/officeart/2005/8/layout/matrix2"/>
    <dgm:cxn modelId="{18C3E579-C714-413C-A0F1-5CACD1CF14F0}" type="presOf" srcId="{C52BD52F-6EC6-466C-94B4-76DB3503E6F9}" destId="{47808888-3025-4B6C-ACF2-6630F8AFDC29}" srcOrd="0" destOrd="0" presId="urn:microsoft.com/office/officeart/2005/8/layout/matrix2"/>
    <dgm:cxn modelId="{5FAC22D7-9810-4909-A025-688134337847}" srcId="{C52BD52F-6EC6-466C-94B4-76DB3503E6F9}" destId="{F3124105-2242-480F-A5BE-4B27620B5075}" srcOrd="0" destOrd="0" parTransId="{70161E51-F702-4981-B6C7-49DF28F8061F}" sibTransId="{164684F8-1314-476F-B2E3-F33ADA43AEF5}"/>
    <dgm:cxn modelId="{823083C9-E650-4C06-A0D7-BC7675DCFDEC}" type="presOf" srcId="{7FE1867D-020F-4151-A766-E993A1AB4911}" destId="{FB3086ED-783B-49D6-9C9E-A591B3459094}" srcOrd="0" destOrd="0" presId="urn:microsoft.com/office/officeart/2005/8/layout/matrix2"/>
    <dgm:cxn modelId="{9A51A266-9C4B-41C2-8BDA-7F53CBBCC280}" srcId="{C52BD52F-6EC6-466C-94B4-76DB3503E6F9}" destId="{917DA099-03AC-42BC-BB0D-9BB390630F65}" srcOrd="3" destOrd="0" parTransId="{2A98526C-3662-4E87-8DD7-8873708D0A3A}" sibTransId="{13F61982-73A7-46ED-899C-26C43060F2FC}"/>
    <dgm:cxn modelId="{2EB705CE-229A-4CCF-B272-7928695243B0}" type="presOf" srcId="{EAF21F21-C3B0-4AF8-A8BC-86DAF491003A}" destId="{E11CF3B0-DBA5-4979-9F79-1BD2A9CD1C0E}" srcOrd="0" destOrd="0" presId="urn:microsoft.com/office/officeart/2005/8/layout/matrix2"/>
    <dgm:cxn modelId="{37FD40C6-2A4A-482B-BABC-03DEB0A117C4}" type="presOf" srcId="{F3124105-2242-480F-A5BE-4B27620B5075}" destId="{F11CAFE0-31EC-4BA3-A1F0-1B56E7EED14C}" srcOrd="0" destOrd="0" presId="urn:microsoft.com/office/officeart/2005/8/layout/matrix2"/>
    <dgm:cxn modelId="{6FF79918-6839-4CF7-84AA-E6C4255B0B16}" srcId="{C52BD52F-6EC6-466C-94B4-76DB3503E6F9}" destId="{7FE1867D-020F-4151-A766-E993A1AB4911}" srcOrd="2" destOrd="0" parTransId="{132E6839-3AC3-41A7-AE1A-CF2793569276}" sibTransId="{199C3B65-9A03-468A-BD27-07C3AC4E8E88}"/>
    <dgm:cxn modelId="{4F58E4F3-5A7B-499E-83F8-A3DF796DE53C}" type="presParOf" srcId="{47808888-3025-4B6C-ACF2-6630F8AFDC29}" destId="{C49FAB87-0877-40B8-B8D4-A77F82A074D0}" srcOrd="0" destOrd="0" presId="urn:microsoft.com/office/officeart/2005/8/layout/matrix2"/>
    <dgm:cxn modelId="{C665F306-75F3-4BD4-8488-8000F72D8F3C}" type="presParOf" srcId="{47808888-3025-4B6C-ACF2-6630F8AFDC29}" destId="{F11CAFE0-31EC-4BA3-A1F0-1B56E7EED14C}" srcOrd="1" destOrd="0" presId="urn:microsoft.com/office/officeart/2005/8/layout/matrix2"/>
    <dgm:cxn modelId="{DBA55C59-DF99-46E4-A824-0E4422DEC2A4}" type="presParOf" srcId="{47808888-3025-4B6C-ACF2-6630F8AFDC29}" destId="{E11CF3B0-DBA5-4979-9F79-1BD2A9CD1C0E}" srcOrd="2" destOrd="0" presId="urn:microsoft.com/office/officeart/2005/8/layout/matrix2"/>
    <dgm:cxn modelId="{69FC4ED7-3162-4A98-8CF1-8D8EE36168A4}" type="presParOf" srcId="{47808888-3025-4B6C-ACF2-6630F8AFDC29}" destId="{FB3086ED-783B-49D6-9C9E-A591B3459094}" srcOrd="3" destOrd="0" presId="urn:microsoft.com/office/officeart/2005/8/layout/matrix2"/>
    <dgm:cxn modelId="{B28E3BEB-F8FA-483E-8556-ADE398C654C8}" type="presParOf" srcId="{47808888-3025-4B6C-ACF2-6630F8AFDC29}" destId="{EB8E00D8-6CEC-4931-BDB8-0A29BDC9B4D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FAB87-0877-40B8-B8D4-A77F82A074D0}">
      <dsp:nvSpPr>
        <dsp:cNvPr id="0" name=""/>
        <dsp:cNvSpPr/>
      </dsp:nvSpPr>
      <dsp:spPr>
        <a:xfrm>
          <a:off x="1906111" y="0"/>
          <a:ext cx="4525963" cy="452596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1CAFE0-31EC-4BA3-A1F0-1B56E7EED14C}">
      <dsp:nvSpPr>
        <dsp:cNvPr id="0" name=""/>
        <dsp:cNvSpPr/>
      </dsp:nvSpPr>
      <dsp:spPr>
        <a:xfrm>
          <a:off x="1453425" y="150452"/>
          <a:ext cx="3304134" cy="20978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sl-SI" sz="3200" kern="1200" dirty="0" smtClean="0">
              <a:solidFill>
                <a:srgbClr val="C00000"/>
              </a:solidFill>
            </a:rPr>
            <a:t>Sodelovanje</a:t>
          </a:r>
          <a:endParaRPr lang="en-US" sz="3200" kern="1200" dirty="0">
            <a:solidFill>
              <a:srgbClr val="C00000"/>
            </a:solidFill>
          </a:endParaRPr>
        </a:p>
      </dsp:txBody>
      <dsp:txXfrm>
        <a:off x="1555834" y="252861"/>
        <a:ext cx="3099316" cy="1893038"/>
      </dsp:txXfrm>
    </dsp:sp>
    <dsp:sp modelId="{E11CF3B0-DBA5-4979-9F79-1BD2A9CD1C0E}">
      <dsp:nvSpPr>
        <dsp:cNvPr id="0" name=""/>
        <dsp:cNvSpPr/>
      </dsp:nvSpPr>
      <dsp:spPr>
        <a:xfrm>
          <a:off x="4193262" y="172620"/>
          <a:ext cx="3086960" cy="20727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sl-SI" sz="3200" kern="1200" dirty="0" smtClean="0">
              <a:solidFill>
                <a:srgbClr val="C00000"/>
              </a:solidFill>
            </a:rPr>
            <a:t>Družabnost</a:t>
          </a:r>
          <a:endParaRPr lang="en-US" sz="3200" kern="1200" dirty="0">
            <a:solidFill>
              <a:srgbClr val="C00000"/>
            </a:solidFill>
          </a:endParaRPr>
        </a:p>
      </dsp:txBody>
      <dsp:txXfrm>
        <a:off x="4294447" y="273805"/>
        <a:ext cx="2884590" cy="1870412"/>
      </dsp:txXfrm>
    </dsp:sp>
    <dsp:sp modelId="{FB3086ED-783B-49D6-9C9E-A591B3459094}">
      <dsp:nvSpPr>
        <dsp:cNvPr id="0" name=""/>
        <dsp:cNvSpPr/>
      </dsp:nvSpPr>
      <dsp:spPr>
        <a:xfrm>
          <a:off x="1509954" y="2265108"/>
          <a:ext cx="3191075" cy="21229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sl-SI" sz="3200" kern="1200" dirty="0" smtClean="0">
              <a:solidFill>
                <a:srgbClr val="C00000"/>
              </a:solidFill>
            </a:rPr>
            <a:t>Aktivizem</a:t>
          </a:r>
          <a:endParaRPr lang="en-US" sz="3200" kern="1200" dirty="0">
            <a:solidFill>
              <a:srgbClr val="C00000"/>
            </a:solidFill>
          </a:endParaRPr>
        </a:p>
      </dsp:txBody>
      <dsp:txXfrm>
        <a:off x="1613588" y="2368742"/>
        <a:ext cx="2983807" cy="1915680"/>
      </dsp:txXfrm>
    </dsp:sp>
    <dsp:sp modelId="{EB8E00D8-6CEC-4931-BDB8-0A29BDC9B4D6}">
      <dsp:nvSpPr>
        <dsp:cNvPr id="0" name=""/>
        <dsp:cNvSpPr/>
      </dsp:nvSpPr>
      <dsp:spPr>
        <a:xfrm>
          <a:off x="3845414" y="2403032"/>
          <a:ext cx="2824744" cy="19724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sl-SI" sz="3200" kern="1200" dirty="0" smtClean="0">
              <a:solidFill>
                <a:srgbClr val="C00000"/>
              </a:solidFill>
            </a:rPr>
            <a:t>Moralizacija</a:t>
          </a:r>
          <a:endParaRPr lang="en-US" sz="3200" kern="1200" dirty="0">
            <a:solidFill>
              <a:srgbClr val="C00000"/>
            </a:solidFill>
          </a:endParaRPr>
        </a:p>
      </dsp:txBody>
      <dsp:txXfrm>
        <a:off x="3941703" y="2499321"/>
        <a:ext cx="2632166" cy="1779909"/>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FBF331-226A-46B3-B9A5-832B3BB66857}"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296434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BF331-226A-46B3-B9A5-832B3BB66857}"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871216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BF331-226A-46B3-B9A5-832B3BB66857}"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420174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BF331-226A-46B3-B9A5-832B3BB66857}"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320434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BF331-226A-46B3-B9A5-832B3BB66857}"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3625149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FBF331-226A-46B3-B9A5-832B3BB66857}"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2607410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FBF331-226A-46B3-B9A5-832B3BB66857}" type="datetimeFigureOut">
              <a:rPr lang="en-US" smtClean="0"/>
              <a:t>4/4/2019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251668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FBF331-226A-46B3-B9A5-832B3BB66857}" type="datetimeFigureOut">
              <a:rPr lang="en-US" smtClean="0"/>
              <a:t>4/4/2019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3724540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BF331-226A-46B3-B9A5-832B3BB66857}" type="datetimeFigureOut">
              <a:rPr lang="en-US" smtClean="0"/>
              <a:t>4/4/2019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279621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BF331-226A-46B3-B9A5-832B3BB66857}"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1594177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BF331-226A-46B3-B9A5-832B3BB66857}"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BEF59-8EA3-4C8F-B774-EA32C23BBF45}" type="slidenum">
              <a:rPr lang="en-US" smtClean="0"/>
              <a:t>‹#›</a:t>
            </a:fld>
            <a:endParaRPr lang="en-US"/>
          </a:p>
        </p:txBody>
      </p:sp>
    </p:spTree>
    <p:extLst>
      <p:ext uri="{BB962C8B-B14F-4D97-AF65-F5344CB8AC3E}">
        <p14:creationId xmlns:p14="http://schemas.microsoft.com/office/powerpoint/2010/main" val="1117037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BF331-226A-46B3-B9A5-832B3BB66857}" type="datetimeFigureOut">
              <a:rPr lang="en-US" smtClean="0"/>
              <a:t>4/4/2019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BEF59-8EA3-4C8F-B774-EA32C23BBF45}" type="slidenum">
              <a:rPr lang="en-US" smtClean="0"/>
              <a:t>‹#›</a:t>
            </a:fld>
            <a:endParaRPr lang="en-US"/>
          </a:p>
        </p:txBody>
      </p:sp>
    </p:spTree>
    <p:extLst>
      <p:ext uri="{BB962C8B-B14F-4D97-AF65-F5344CB8AC3E}">
        <p14:creationId xmlns:p14="http://schemas.microsoft.com/office/powerpoint/2010/main" val="153713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2657"/>
            <a:ext cx="7772400" cy="1944215"/>
          </a:xfrm>
        </p:spPr>
        <p:txBody>
          <a:bodyPr/>
          <a:lstStyle/>
          <a:p>
            <a:endParaRPr lang="en-US" dirty="0"/>
          </a:p>
        </p:txBody>
      </p:sp>
      <p:sp>
        <p:nvSpPr>
          <p:cNvPr id="3" name="Subtitle 2"/>
          <p:cNvSpPr>
            <a:spLocks noGrp="1"/>
          </p:cNvSpPr>
          <p:nvPr>
            <p:ph type="subTitle" idx="1"/>
          </p:nvPr>
        </p:nvSpPr>
        <p:spPr>
          <a:xfrm>
            <a:off x="755576" y="3284984"/>
            <a:ext cx="7704856" cy="2353816"/>
          </a:xfrm>
        </p:spPr>
        <p:txBody>
          <a:bodyPr>
            <a:normAutofit/>
          </a:bodyPr>
          <a:lstStyle/>
          <a:p>
            <a:r>
              <a:rPr lang="sl-SI" sz="2400" dirty="0" smtClean="0">
                <a:solidFill>
                  <a:schemeClr val="tx2">
                    <a:lumMod val="60000"/>
                    <a:lumOff val="40000"/>
                  </a:schemeClr>
                </a:solidFill>
              </a:rPr>
              <a:t>Sodobna umetnost: paradoksi, kvadratura kroga in aktualnost</a:t>
            </a:r>
          </a:p>
          <a:p>
            <a:endParaRPr lang="sl-SI" sz="2400" dirty="0">
              <a:solidFill>
                <a:schemeClr val="tx2">
                  <a:lumMod val="60000"/>
                  <a:lumOff val="40000"/>
                </a:schemeClr>
              </a:solidFill>
            </a:endParaRPr>
          </a:p>
          <a:p>
            <a:r>
              <a:rPr lang="sl-SI" sz="2400" i="1" dirty="0" smtClean="0">
                <a:solidFill>
                  <a:schemeClr val="tx2">
                    <a:lumMod val="60000"/>
                    <a:lumOff val="40000"/>
                  </a:schemeClr>
                </a:solidFill>
              </a:rPr>
              <a:t>Lev Kreft</a:t>
            </a:r>
            <a:endParaRPr lang="en-US" sz="2400" i="1" dirty="0">
              <a:solidFill>
                <a:schemeClr val="tx2">
                  <a:lumMod val="60000"/>
                  <a:lumOff val="40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620688"/>
            <a:ext cx="29527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1120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endParaRPr lang="en-US" dirty="0"/>
          </a:p>
        </p:txBody>
      </p:sp>
      <p:sp>
        <p:nvSpPr>
          <p:cNvPr id="3" name="Content Placeholder 2"/>
          <p:cNvSpPr>
            <a:spLocks noGrp="1"/>
          </p:cNvSpPr>
          <p:nvPr>
            <p:ph idx="1"/>
          </p:nvPr>
        </p:nvSpPr>
        <p:spPr>
          <a:xfrm>
            <a:off x="457200" y="1600200"/>
            <a:ext cx="8229600" cy="4781128"/>
          </a:xfrm>
        </p:spPr>
        <p:txBody>
          <a:bodyPr>
            <a:normAutofit fontScale="92500"/>
          </a:bodyPr>
          <a:lstStyle/>
          <a:p>
            <a:pPr algn="just"/>
            <a:r>
              <a:rPr lang="en-US" dirty="0"/>
              <a:t>„</a:t>
            </a:r>
            <a:r>
              <a:rPr lang="en-US" dirty="0">
                <a:solidFill>
                  <a:srgbClr val="C00000"/>
                </a:solidFill>
              </a:rPr>
              <a:t>Danes, v </a:t>
            </a:r>
            <a:r>
              <a:rPr lang="en-US" dirty="0" err="1">
                <a:solidFill>
                  <a:srgbClr val="C00000"/>
                </a:solidFill>
              </a:rPr>
              <a:t>svetu</a:t>
            </a:r>
            <a:r>
              <a:rPr lang="en-US" dirty="0">
                <a:solidFill>
                  <a:srgbClr val="C00000"/>
                </a:solidFill>
              </a:rPr>
              <a:t> </a:t>
            </a:r>
            <a:r>
              <a:rPr lang="en-US" dirty="0" err="1">
                <a:solidFill>
                  <a:srgbClr val="C00000"/>
                </a:solidFill>
              </a:rPr>
              <a:t>polnem</a:t>
            </a:r>
            <a:r>
              <a:rPr lang="en-US" dirty="0">
                <a:solidFill>
                  <a:srgbClr val="C00000"/>
                </a:solidFill>
              </a:rPr>
              <a:t> </a:t>
            </a:r>
            <a:r>
              <a:rPr lang="en-US" dirty="0" err="1">
                <a:solidFill>
                  <a:srgbClr val="C00000"/>
                </a:solidFill>
              </a:rPr>
              <a:t>konfliktov</a:t>
            </a:r>
            <a:r>
              <a:rPr lang="en-US" dirty="0">
                <a:solidFill>
                  <a:srgbClr val="C00000"/>
                </a:solidFill>
              </a:rPr>
              <a:t> in </a:t>
            </a:r>
            <a:r>
              <a:rPr lang="en-US" dirty="0" err="1">
                <a:solidFill>
                  <a:srgbClr val="C00000"/>
                </a:solidFill>
              </a:rPr>
              <a:t>šokov</a:t>
            </a:r>
            <a:r>
              <a:rPr lang="en-US" dirty="0">
                <a:solidFill>
                  <a:srgbClr val="C00000"/>
                </a:solidFill>
              </a:rPr>
              <a:t>, </a:t>
            </a:r>
            <a:r>
              <a:rPr lang="en-US" dirty="0" err="1">
                <a:solidFill>
                  <a:srgbClr val="C00000"/>
                </a:solidFill>
              </a:rPr>
              <a:t>umetnost</a:t>
            </a:r>
            <a:r>
              <a:rPr lang="en-US" dirty="0">
                <a:solidFill>
                  <a:srgbClr val="C00000"/>
                </a:solidFill>
              </a:rPr>
              <a:t> </a:t>
            </a:r>
            <a:r>
              <a:rPr lang="en-US" dirty="0" err="1">
                <a:solidFill>
                  <a:srgbClr val="C00000"/>
                </a:solidFill>
              </a:rPr>
              <a:t>priča</a:t>
            </a:r>
            <a:r>
              <a:rPr lang="en-US" dirty="0">
                <a:solidFill>
                  <a:srgbClr val="C00000"/>
                </a:solidFill>
              </a:rPr>
              <a:t> o </a:t>
            </a:r>
            <a:r>
              <a:rPr lang="en-US" dirty="0" err="1">
                <a:solidFill>
                  <a:srgbClr val="C00000"/>
                </a:solidFill>
              </a:rPr>
              <a:t>najdragocenejši</a:t>
            </a:r>
            <a:r>
              <a:rPr lang="en-US" dirty="0">
                <a:solidFill>
                  <a:srgbClr val="C00000"/>
                </a:solidFill>
              </a:rPr>
              <a:t> </a:t>
            </a:r>
            <a:r>
              <a:rPr lang="en-US" dirty="0" err="1">
                <a:solidFill>
                  <a:srgbClr val="C00000"/>
                </a:solidFill>
              </a:rPr>
              <a:t>sestavini</a:t>
            </a:r>
            <a:r>
              <a:rPr lang="en-US" dirty="0">
                <a:solidFill>
                  <a:srgbClr val="C00000"/>
                </a:solidFill>
              </a:rPr>
              <a:t>, </a:t>
            </a:r>
            <a:r>
              <a:rPr lang="en-US" dirty="0" err="1">
                <a:solidFill>
                  <a:srgbClr val="C00000"/>
                </a:solidFill>
              </a:rPr>
              <a:t>ki</a:t>
            </a:r>
            <a:r>
              <a:rPr lang="en-US" dirty="0">
                <a:solidFill>
                  <a:srgbClr val="C00000"/>
                </a:solidFill>
              </a:rPr>
              <a:t> </a:t>
            </a:r>
            <a:r>
              <a:rPr lang="en-US" dirty="0" err="1">
                <a:solidFill>
                  <a:srgbClr val="C00000"/>
                </a:solidFill>
              </a:rPr>
              <a:t>nas</a:t>
            </a:r>
            <a:r>
              <a:rPr lang="en-US" dirty="0">
                <a:solidFill>
                  <a:srgbClr val="C00000"/>
                </a:solidFill>
              </a:rPr>
              <a:t> </a:t>
            </a:r>
            <a:r>
              <a:rPr lang="en-US" dirty="0" err="1">
                <a:solidFill>
                  <a:srgbClr val="C00000"/>
                </a:solidFill>
              </a:rPr>
              <a:t>dela</a:t>
            </a:r>
            <a:r>
              <a:rPr lang="en-US" dirty="0">
                <a:solidFill>
                  <a:srgbClr val="C00000"/>
                </a:solidFill>
              </a:rPr>
              <a:t> </a:t>
            </a:r>
            <a:r>
              <a:rPr lang="en-US" dirty="0" err="1">
                <a:solidFill>
                  <a:srgbClr val="C00000"/>
                </a:solidFill>
              </a:rPr>
              <a:t>človeške</a:t>
            </a:r>
            <a:r>
              <a:rPr lang="en-US" dirty="0">
                <a:solidFill>
                  <a:srgbClr val="C00000"/>
                </a:solidFill>
              </a:rPr>
              <a:t>. </a:t>
            </a:r>
            <a:r>
              <a:rPr lang="en-US" dirty="0" err="1">
                <a:solidFill>
                  <a:srgbClr val="C00000"/>
                </a:solidFill>
              </a:rPr>
              <a:t>Umetnost</a:t>
            </a:r>
            <a:r>
              <a:rPr lang="en-US" dirty="0">
                <a:solidFill>
                  <a:srgbClr val="C00000"/>
                </a:solidFill>
              </a:rPr>
              <a:t> je </a:t>
            </a:r>
            <a:r>
              <a:rPr lang="en-US" dirty="0" err="1">
                <a:solidFill>
                  <a:srgbClr val="C00000"/>
                </a:solidFill>
              </a:rPr>
              <a:t>poslednja</a:t>
            </a:r>
            <a:r>
              <a:rPr lang="en-US" dirty="0">
                <a:solidFill>
                  <a:srgbClr val="C00000"/>
                </a:solidFill>
              </a:rPr>
              <a:t> </a:t>
            </a:r>
            <a:r>
              <a:rPr lang="en-US" dirty="0" err="1">
                <a:solidFill>
                  <a:srgbClr val="C00000"/>
                </a:solidFill>
              </a:rPr>
              <a:t>podlaga</a:t>
            </a:r>
            <a:r>
              <a:rPr lang="en-US" dirty="0">
                <a:solidFill>
                  <a:srgbClr val="C00000"/>
                </a:solidFill>
              </a:rPr>
              <a:t> za </a:t>
            </a:r>
            <a:r>
              <a:rPr lang="en-US" dirty="0" err="1">
                <a:solidFill>
                  <a:srgbClr val="C00000"/>
                </a:solidFill>
              </a:rPr>
              <a:t>refleksijo</a:t>
            </a:r>
            <a:r>
              <a:rPr lang="en-US" dirty="0">
                <a:solidFill>
                  <a:srgbClr val="C00000"/>
                </a:solidFill>
              </a:rPr>
              <a:t>, za </a:t>
            </a:r>
            <a:r>
              <a:rPr lang="en-US" dirty="0" err="1">
                <a:solidFill>
                  <a:srgbClr val="C00000"/>
                </a:solidFill>
              </a:rPr>
              <a:t>individualni</a:t>
            </a:r>
            <a:r>
              <a:rPr lang="en-US" dirty="0">
                <a:solidFill>
                  <a:srgbClr val="C00000"/>
                </a:solidFill>
              </a:rPr>
              <a:t> </a:t>
            </a:r>
            <a:r>
              <a:rPr lang="en-US" dirty="0" err="1">
                <a:solidFill>
                  <a:srgbClr val="C00000"/>
                </a:solidFill>
              </a:rPr>
              <a:t>izraz</a:t>
            </a:r>
            <a:r>
              <a:rPr lang="en-US" dirty="0">
                <a:solidFill>
                  <a:srgbClr val="C00000"/>
                </a:solidFill>
              </a:rPr>
              <a:t>, za </a:t>
            </a:r>
            <a:r>
              <a:rPr lang="en-US" dirty="0" err="1">
                <a:solidFill>
                  <a:srgbClr val="C00000"/>
                </a:solidFill>
              </a:rPr>
              <a:t>svobodo</a:t>
            </a:r>
            <a:r>
              <a:rPr lang="en-US" dirty="0">
                <a:solidFill>
                  <a:srgbClr val="C00000"/>
                </a:solidFill>
              </a:rPr>
              <a:t> in za </a:t>
            </a:r>
            <a:r>
              <a:rPr lang="en-US" dirty="0" err="1">
                <a:solidFill>
                  <a:srgbClr val="C00000"/>
                </a:solidFill>
              </a:rPr>
              <a:t>zadnja</a:t>
            </a:r>
            <a:r>
              <a:rPr lang="en-US" dirty="0">
                <a:solidFill>
                  <a:srgbClr val="C00000"/>
                </a:solidFill>
              </a:rPr>
              <a:t> </a:t>
            </a:r>
            <a:r>
              <a:rPr lang="en-US" dirty="0" err="1">
                <a:solidFill>
                  <a:srgbClr val="C00000"/>
                </a:solidFill>
              </a:rPr>
              <a:t>vprašanja</a:t>
            </a:r>
            <a:r>
              <a:rPr lang="en-US" dirty="0">
                <a:solidFill>
                  <a:srgbClr val="C00000"/>
                </a:solidFill>
              </a:rPr>
              <a:t>. </a:t>
            </a:r>
            <a:r>
              <a:rPr lang="en-US" dirty="0" err="1">
                <a:solidFill>
                  <a:srgbClr val="C00000"/>
                </a:solidFill>
              </a:rPr>
              <a:t>Umetnost</a:t>
            </a:r>
            <a:r>
              <a:rPr lang="en-US" dirty="0">
                <a:solidFill>
                  <a:srgbClr val="C00000"/>
                </a:solidFill>
              </a:rPr>
              <a:t> je </a:t>
            </a:r>
            <a:r>
              <a:rPr lang="en-US" dirty="0" err="1">
                <a:solidFill>
                  <a:srgbClr val="C00000"/>
                </a:solidFill>
              </a:rPr>
              <a:t>najboljše</a:t>
            </a:r>
            <a:r>
              <a:rPr lang="en-US" dirty="0">
                <a:solidFill>
                  <a:srgbClr val="C00000"/>
                </a:solidFill>
              </a:rPr>
              <a:t> </a:t>
            </a:r>
            <a:r>
              <a:rPr lang="en-US" dirty="0" err="1">
                <a:solidFill>
                  <a:srgbClr val="C00000"/>
                </a:solidFill>
              </a:rPr>
              <a:t>območje</a:t>
            </a:r>
            <a:r>
              <a:rPr lang="en-US" dirty="0">
                <a:solidFill>
                  <a:srgbClr val="C00000"/>
                </a:solidFill>
              </a:rPr>
              <a:t> za </a:t>
            </a:r>
            <a:r>
              <a:rPr lang="en-US" dirty="0" err="1">
                <a:solidFill>
                  <a:srgbClr val="C00000"/>
                </a:solidFill>
              </a:rPr>
              <a:t>sanje</a:t>
            </a:r>
            <a:r>
              <a:rPr lang="en-US" dirty="0">
                <a:solidFill>
                  <a:srgbClr val="C00000"/>
                </a:solidFill>
              </a:rPr>
              <a:t> in </a:t>
            </a:r>
            <a:r>
              <a:rPr lang="en-US" dirty="0" err="1">
                <a:solidFill>
                  <a:srgbClr val="C00000"/>
                </a:solidFill>
              </a:rPr>
              <a:t>utopije</a:t>
            </a:r>
            <a:r>
              <a:rPr lang="en-US" dirty="0">
                <a:solidFill>
                  <a:srgbClr val="C00000"/>
                </a:solidFill>
              </a:rPr>
              <a:t>, </a:t>
            </a:r>
            <a:r>
              <a:rPr lang="en-US" dirty="0" err="1">
                <a:solidFill>
                  <a:srgbClr val="C00000"/>
                </a:solidFill>
              </a:rPr>
              <a:t>katalizator</a:t>
            </a:r>
            <a:r>
              <a:rPr lang="en-US" dirty="0">
                <a:solidFill>
                  <a:srgbClr val="C00000"/>
                </a:solidFill>
              </a:rPr>
              <a:t> </a:t>
            </a:r>
            <a:r>
              <a:rPr lang="en-US" dirty="0" err="1">
                <a:solidFill>
                  <a:srgbClr val="C00000"/>
                </a:solidFill>
              </a:rPr>
              <a:t>človeških</a:t>
            </a:r>
            <a:r>
              <a:rPr lang="en-US" dirty="0">
                <a:solidFill>
                  <a:srgbClr val="C00000"/>
                </a:solidFill>
              </a:rPr>
              <a:t> </a:t>
            </a:r>
            <a:r>
              <a:rPr lang="en-US" dirty="0" err="1">
                <a:solidFill>
                  <a:srgbClr val="C00000"/>
                </a:solidFill>
              </a:rPr>
              <a:t>stikov</a:t>
            </a:r>
            <a:r>
              <a:rPr lang="en-US" dirty="0">
                <a:solidFill>
                  <a:srgbClr val="C00000"/>
                </a:solidFill>
              </a:rPr>
              <a:t>, </a:t>
            </a:r>
            <a:r>
              <a:rPr lang="en-US" dirty="0" err="1">
                <a:solidFill>
                  <a:srgbClr val="C00000"/>
                </a:solidFill>
              </a:rPr>
              <a:t>ki</a:t>
            </a:r>
            <a:r>
              <a:rPr lang="en-US" dirty="0">
                <a:solidFill>
                  <a:srgbClr val="C00000"/>
                </a:solidFill>
              </a:rPr>
              <a:t> </a:t>
            </a:r>
            <a:r>
              <a:rPr lang="en-US" dirty="0" err="1">
                <a:solidFill>
                  <a:srgbClr val="C00000"/>
                </a:solidFill>
              </a:rPr>
              <a:t>nas</a:t>
            </a:r>
            <a:r>
              <a:rPr lang="en-US" dirty="0">
                <a:solidFill>
                  <a:srgbClr val="C00000"/>
                </a:solidFill>
              </a:rPr>
              <a:t> </a:t>
            </a:r>
            <a:r>
              <a:rPr lang="en-US" dirty="0" err="1">
                <a:solidFill>
                  <a:srgbClr val="C00000"/>
                </a:solidFill>
              </a:rPr>
              <a:t>vkoreninja</a:t>
            </a:r>
            <a:r>
              <a:rPr lang="en-US" dirty="0">
                <a:solidFill>
                  <a:srgbClr val="C00000"/>
                </a:solidFill>
              </a:rPr>
              <a:t> </a:t>
            </a:r>
            <a:r>
              <a:rPr lang="en-US" dirty="0" err="1">
                <a:solidFill>
                  <a:srgbClr val="C00000"/>
                </a:solidFill>
              </a:rPr>
              <a:t>tako</a:t>
            </a:r>
            <a:r>
              <a:rPr lang="en-US" dirty="0">
                <a:solidFill>
                  <a:srgbClr val="C00000"/>
                </a:solidFill>
              </a:rPr>
              <a:t> v </a:t>
            </a:r>
            <a:r>
              <a:rPr lang="en-US" dirty="0" err="1">
                <a:solidFill>
                  <a:srgbClr val="C00000"/>
                </a:solidFill>
              </a:rPr>
              <a:t>naravo</a:t>
            </a:r>
            <a:r>
              <a:rPr lang="en-US" dirty="0">
                <a:solidFill>
                  <a:srgbClr val="C00000"/>
                </a:solidFill>
              </a:rPr>
              <a:t> </a:t>
            </a:r>
            <a:r>
              <a:rPr lang="en-US" dirty="0" err="1">
                <a:solidFill>
                  <a:srgbClr val="C00000"/>
                </a:solidFill>
              </a:rPr>
              <a:t>kot</a:t>
            </a:r>
            <a:r>
              <a:rPr lang="en-US" dirty="0">
                <a:solidFill>
                  <a:srgbClr val="C00000"/>
                </a:solidFill>
              </a:rPr>
              <a:t> v </a:t>
            </a:r>
            <a:r>
              <a:rPr lang="en-US" dirty="0" err="1">
                <a:solidFill>
                  <a:srgbClr val="C00000"/>
                </a:solidFill>
              </a:rPr>
              <a:t>vesolje</a:t>
            </a:r>
            <a:r>
              <a:rPr lang="en-US" dirty="0">
                <a:solidFill>
                  <a:srgbClr val="C00000"/>
                </a:solidFill>
              </a:rPr>
              <a:t>, </a:t>
            </a:r>
            <a:r>
              <a:rPr lang="en-US" dirty="0" err="1">
                <a:solidFill>
                  <a:srgbClr val="C00000"/>
                </a:solidFill>
              </a:rPr>
              <a:t>ki</a:t>
            </a:r>
            <a:r>
              <a:rPr lang="en-US" dirty="0">
                <a:solidFill>
                  <a:srgbClr val="C00000"/>
                </a:solidFill>
              </a:rPr>
              <a:t> </a:t>
            </a:r>
            <a:r>
              <a:rPr lang="en-US" dirty="0" err="1">
                <a:solidFill>
                  <a:srgbClr val="C00000"/>
                </a:solidFill>
              </a:rPr>
              <a:t>nas</a:t>
            </a:r>
            <a:r>
              <a:rPr lang="en-US" dirty="0">
                <a:solidFill>
                  <a:srgbClr val="C00000"/>
                </a:solidFill>
              </a:rPr>
              <a:t> </a:t>
            </a:r>
            <a:r>
              <a:rPr lang="en-US" dirty="0" err="1">
                <a:solidFill>
                  <a:srgbClr val="C00000"/>
                </a:solidFill>
              </a:rPr>
              <a:t>dviguje</a:t>
            </a:r>
            <a:r>
              <a:rPr lang="en-US" dirty="0">
                <a:solidFill>
                  <a:srgbClr val="C00000"/>
                </a:solidFill>
              </a:rPr>
              <a:t> k </a:t>
            </a:r>
            <a:r>
              <a:rPr lang="en-US" dirty="0" err="1">
                <a:solidFill>
                  <a:srgbClr val="C00000"/>
                </a:solidFill>
              </a:rPr>
              <a:t>duhovni</a:t>
            </a:r>
            <a:r>
              <a:rPr lang="en-US" dirty="0">
                <a:solidFill>
                  <a:srgbClr val="C00000"/>
                </a:solidFill>
              </a:rPr>
              <a:t> </a:t>
            </a:r>
            <a:r>
              <a:rPr lang="en-US" dirty="0" err="1">
                <a:solidFill>
                  <a:srgbClr val="C00000"/>
                </a:solidFill>
              </a:rPr>
              <a:t>razsežnosti</a:t>
            </a:r>
            <a:r>
              <a:rPr lang="en-US" dirty="0">
                <a:solidFill>
                  <a:srgbClr val="C00000"/>
                </a:solidFill>
              </a:rPr>
              <a:t>. </a:t>
            </a:r>
            <a:r>
              <a:rPr lang="en-US" dirty="0" err="1">
                <a:solidFill>
                  <a:srgbClr val="C00000"/>
                </a:solidFill>
              </a:rPr>
              <a:t>Umetnost</a:t>
            </a:r>
            <a:r>
              <a:rPr lang="en-US" dirty="0">
                <a:solidFill>
                  <a:srgbClr val="C00000"/>
                </a:solidFill>
              </a:rPr>
              <a:t> je </a:t>
            </a:r>
            <a:r>
              <a:rPr lang="en-US" dirty="0" err="1">
                <a:solidFill>
                  <a:srgbClr val="C00000"/>
                </a:solidFill>
              </a:rPr>
              <a:t>zadnja</a:t>
            </a:r>
            <a:r>
              <a:rPr lang="en-US" dirty="0">
                <a:solidFill>
                  <a:srgbClr val="C00000"/>
                </a:solidFill>
              </a:rPr>
              <a:t> </a:t>
            </a:r>
            <a:r>
              <a:rPr lang="en-US" dirty="0" err="1">
                <a:solidFill>
                  <a:srgbClr val="C00000"/>
                </a:solidFill>
              </a:rPr>
              <a:t>obrambna</a:t>
            </a:r>
            <a:r>
              <a:rPr lang="en-US" dirty="0">
                <a:solidFill>
                  <a:srgbClr val="C00000"/>
                </a:solidFill>
              </a:rPr>
              <a:t> </a:t>
            </a:r>
            <a:r>
              <a:rPr lang="en-US" dirty="0" err="1">
                <a:solidFill>
                  <a:srgbClr val="C00000"/>
                </a:solidFill>
              </a:rPr>
              <a:t>linija</a:t>
            </a:r>
            <a:r>
              <a:rPr lang="en-US" dirty="0">
                <a:solidFill>
                  <a:srgbClr val="C00000"/>
                </a:solidFill>
              </a:rPr>
              <a:t>, </a:t>
            </a:r>
            <a:r>
              <a:rPr lang="en-US" dirty="0" err="1">
                <a:solidFill>
                  <a:srgbClr val="C00000"/>
                </a:solidFill>
              </a:rPr>
              <a:t>vrt</a:t>
            </a:r>
            <a:r>
              <a:rPr lang="en-US" dirty="0">
                <a:solidFill>
                  <a:srgbClr val="C00000"/>
                </a:solidFill>
              </a:rPr>
              <a:t> za </a:t>
            </a:r>
            <a:r>
              <a:rPr lang="en-US" dirty="0" err="1">
                <a:solidFill>
                  <a:srgbClr val="C00000"/>
                </a:solidFill>
              </a:rPr>
              <a:t>gojenje</a:t>
            </a:r>
            <a:r>
              <a:rPr lang="en-US" dirty="0">
                <a:solidFill>
                  <a:srgbClr val="C00000"/>
                </a:solidFill>
              </a:rPr>
              <a:t> </a:t>
            </a:r>
            <a:r>
              <a:rPr lang="en-US" dirty="0" err="1">
                <a:solidFill>
                  <a:srgbClr val="C00000"/>
                </a:solidFill>
              </a:rPr>
              <a:t>čez</a:t>
            </a:r>
            <a:r>
              <a:rPr lang="en-US" dirty="0">
                <a:solidFill>
                  <a:srgbClr val="C00000"/>
                </a:solidFill>
              </a:rPr>
              <a:t> in </a:t>
            </a:r>
            <a:r>
              <a:rPr lang="en-US" dirty="0" err="1">
                <a:solidFill>
                  <a:srgbClr val="C00000"/>
                </a:solidFill>
              </a:rPr>
              <a:t>onkraj</a:t>
            </a:r>
            <a:r>
              <a:rPr lang="en-US" dirty="0">
                <a:solidFill>
                  <a:srgbClr val="C00000"/>
                </a:solidFill>
              </a:rPr>
              <a:t> </a:t>
            </a:r>
            <a:r>
              <a:rPr lang="en-US" dirty="0" err="1">
                <a:solidFill>
                  <a:srgbClr val="C00000"/>
                </a:solidFill>
              </a:rPr>
              <a:t>trendovskih</a:t>
            </a:r>
            <a:r>
              <a:rPr lang="en-US" dirty="0">
                <a:solidFill>
                  <a:srgbClr val="C00000"/>
                </a:solidFill>
              </a:rPr>
              <a:t> in </a:t>
            </a:r>
            <a:r>
              <a:rPr lang="en-US" dirty="0" err="1">
                <a:solidFill>
                  <a:srgbClr val="C00000"/>
                </a:solidFill>
              </a:rPr>
              <a:t>osebnih</a:t>
            </a:r>
            <a:r>
              <a:rPr lang="en-US" dirty="0">
                <a:solidFill>
                  <a:srgbClr val="C00000"/>
                </a:solidFill>
              </a:rPr>
              <a:t> </a:t>
            </a:r>
            <a:r>
              <a:rPr lang="en-US" dirty="0" err="1">
                <a:solidFill>
                  <a:srgbClr val="C00000"/>
                </a:solidFill>
              </a:rPr>
              <a:t>interesov</a:t>
            </a:r>
            <a:r>
              <a:rPr lang="en-US" dirty="0" smtClean="0"/>
              <a:t>...“</a:t>
            </a:r>
            <a:endParaRPr lang="en-US" dirty="0"/>
          </a:p>
          <a:p>
            <a:endParaRPr lang="en-US" dirty="0"/>
          </a:p>
        </p:txBody>
      </p:sp>
    </p:spTree>
    <p:extLst>
      <p:ext uri="{BB962C8B-B14F-4D97-AF65-F5344CB8AC3E}">
        <p14:creationId xmlns:p14="http://schemas.microsoft.com/office/powerpoint/2010/main" val="2872085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sl-SI" sz="3200" dirty="0" smtClean="0"/>
              <a:t>2015 Okwui Enwezor</a:t>
            </a:r>
            <a:endParaRPr lang="en-US" sz="32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3634" y="1665383"/>
            <a:ext cx="3456732" cy="439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056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endParaRPr lang="en-US" dirty="0"/>
          </a:p>
        </p:txBody>
      </p:sp>
      <p:sp>
        <p:nvSpPr>
          <p:cNvPr id="3" name="Content Placeholder 2"/>
          <p:cNvSpPr>
            <a:spLocks noGrp="1"/>
          </p:cNvSpPr>
          <p:nvPr>
            <p:ph idx="1"/>
          </p:nvPr>
        </p:nvSpPr>
        <p:spPr>
          <a:xfrm>
            <a:off x="457200" y="980728"/>
            <a:ext cx="8229600" cy="5145435"/>
          </a:xfrm>
        </p:spPr>
        <p:txBody>
          <a:bodyPr>
            <a:normAutofit/>
          </a:bodyPr>
          <a:lstStyle/>
          <a:p>
            <a:r>
              <a:rPr lang="en-US" sz="2400" dirty="0"/>
              <a:t>„</a:t>
            </a:r>
            <a:r>
              <a:rPr lang="en-US" sz="2400" dirty="0" err="1">
                <a:solidFill>
                  <a:srgbClr val="C00000"/>
                </a:solidFill>
              </a:rPr>
              <a:t>Namesto</a:t>
            </a:r>
            <a:r>
              <a:rPr lang="en-US" sz="2400" dirty="0">
                <a:solidFill>
                  <a:srgbClr val="C00000"/>
                </a:solidFill>
              </a:rPr>
              <a:t> </a:t>
            </a:r>
            <a:r>
              <a:rPr lang="en-US" sz="2400" dirty="0" err="1">
                <a:solidFill>
                  <a:srgbClr val="C00000"/>
                </a:solidFill>
              </a:rPr>
              <a:t>vseobsežne</a:t>
            </a:r>
            <a:r>
              <a:rPr lang="en-US" sz="2400" dirty="0">
                <a:solidFill>
                  <a:srgbClr val="C00000"/>
                </a:solidFill>
              </a:rPr>
              <a:t> </a:t>
            </a:r>
            <a:r>
              <a:rPr lang="en-US" sz="2400" dirty="0" err="1">
                <a:solidFill>
                  <a:srgbClr val="C00000"/>
                </a:solidFill>
              </a:rPr>
              <a:t>teme</a:t>
            </a:r>
            <a:r>
              <a:rPr lang="en-US" sz="2400" dirty="0">
                <a:solidFill>
                  <a:srgbClr val="C00000"/>
                </a:solidFill>
              </a:rPr>
              <a:t>, </a:t>
            </a:r>
            <a:r>
              <a:rPr lang="en-US" sz="2400" dirty="0" err="1">
                <a:solidFill>
                  <a:srgbClr val="C00000"/>
                </a:solidFill>
              </a:rPr>
              <a:t>ki</a:t>
            </a:r>
            <a:r>
              <a:rPr lang="en-US" sz="2400" dirty="0">
                <a:solidFill>
                  <a:srgbClr val="C00000"/>
                </a:solidFill>
              </a:rPr>
              <a:t> </a:t>
            </a:r>
            <a:r>
              <a:rPr lang="en-US" sz="2400" dirty="0" err="1">
                <a:solidFill>
                  <a:srgbClr val="C00000"/>
                </a:solidFill>
              </a:rPr>
              <a:t>zbere</a:t>
            </a:r>
            <a:r>
              <a:rPr lang="en-US" sz="2400" dirty="0">
                <a:solidFill>
                  <a:srgbClr val="C00000"/>
                </a:solidFill>
              </a:rPr>
              <a:t> in </a:t>
            </a:r>
            <a:r>
              <a:rPr lang="en-US" sz="2400" dirty="0" err="1">
                <a:solidFill>
                  <a:srgbClr val="C00000"/>
                </a:solidFill>
              </a:rPr>
              <a:t>uokviri</a:t>
            </a:r>
            <a:r>
              <a:rPr lang="en-US" sz="2400" dirty="0">
                <a:solidFill>
                  <a:srgbClr val="C00000"/>
                </a:solidFill>
              </a:rPr>
              <a:t> </a:t>
            </a:r>
            <a:r>
              <a:rPr lang="en-US" sz="2400" dirty="0" err="1">
                <a:solidFill>
                  <a:srgbClr val="C00000"/>
                </a:solidFill>
              </a:rPr>
              <a:t>različne</a:t>
            </a:r>
            <a:r>
              <a:rPr lang="en-US" sz="2400" dirty="0">
                <a:solidFill>
                  <a:srgbClr val="C00000"/>
                </a:solidFill>
              </a:rPr>
              <a:t> </a:t>
            </a:r>
            <a:r>
              <a:rPr lang="en-US" sz="2400" dirty="0" err="1">
                <a:solidFill>
                  <a:srgbClr val="C00000"/>
                </a:solidFill>
              </a:rPr>
              <a:t>forme</a:t>
            </a:r>
            <a:r>
              <a:rPr lang="en-US" sz="2400" dirty="0">
                <a:solidFill>
                  <a:srgbClr val="C00000"/>
                </a:solidFill>
              </a:rPr>
              <a:t> in </a:t>
            </a:r>
            <a:r>
              <a:rPr lang="en-US" sz="2400" dirty="0" err="1">
                <a:solidFill>
                  <a:srgbClr val="C00000"/>
                </a:solidFill>
              </a:rPr>
              <a:t>prakse</a:t>
            </a:r>
            <a:r>
              <a:rPr lang="en-US" sz="2400" dirty="0">
                <a:solidFill>
                  <a:srgbClr val="C00000"/>
                </a:solidFill>
              </a:rPr>
              <a:t> v </a:t>
            </a:r>
            <a:r>
              <a:rPr lang="en-US" sz="2400" dirty="0" err="1">
                <a:solidFill>
                  <a:srgbClr val="C00000"/>
                </a:solidFill>
              </a:rPr>
              <a:t>eno</a:t>
            </a:r>
            <a:r>
              <a:rPr lang="en-US" sz="2400" dirty="0">
                <a:solidFill>
                  <a:srgbClr val="C00000"/>
                </a:solidFill>
              </a:rPr>
              <a:t> </a:t>
            </a:r>
            <a:r>
              <a:rPr lang="en-US" sz="2400" dirty="0" err="1">
                <a:solidFill>
                  <a:srgbClr val="C00000"/>
                </a:solidFill>
              </a:rPr>
              <a:t>samo</a:t>
            </a:r>
            <a:r>
              <a:rPr lang="en-US" sz="2400" dirty="0">
                <a:solidFill>
                  <a:srgbClr val="C00000"/>
                </a:solidFill>
              </a:rPr>
              <a:t> </a:t>
            </a:r>
            <a:r>
              <a:rPr lang="en-US" sz="2400" dirty="0" err="1">
                <a:solidFill>
                  <a:srgbClr val="C00000"/>
                </a:solidFill>
              </a:rPr>
              <a:t>poenoteno</a:t>
            </a:r>
            <a:r>
              <a:rPr lang="en-US" sz="2400" dirty="0">
                <a:solidFill>
                  <a:srgbClr val="C00000"/>
                </a:solidFill>
              </a:rPr>
              <a:t> </a:t>
            </a:r>
            <a:r>
              <a:rPr lang="en-US" sz="2400" dirty="0" err="1">
                <a:solidFill>
                  <a:srgbClr val="C00000"/>
                </a:solidFill>
              </a:rPr>
              <a:t>polje</a:t>
            </a:r>
            <a:r>
              <a:rPr lang="en-US" sz="2400" dirty="0">
                <a:solidFill>
                  <a:srgbClr val="C00000"/>
                </a:solidFill>
              </a:rPr>
              <a:t> </a:t>
            </a:r>
            <a:r>
              <a:rPr lang="en-US" sz="2400" dirty="0" err="1">
                <a:solidFill>
                  <a:srgbClr val="C00000"/>
                </a:solidFill>
              </a:rPr>
              <a:t>gledanja</a:t>
            </a:r>
            <a:r>
              <a:rPr lang="en-US" sz="2400" dirty="0">
                <a:solidFill>
                  <a:srgbClr val="C00000"/>
                </a:solidFill>
              </a:rPr>
              <a:t>, so </a:t>
            </a:r>
            <a:r>
              <a:rPr lang="en-US" sz="2400" i="1" dirty="0" err="1">
                <a:solidFill>
                  <a:srgbClr val="C00000"/>
                </a:solidFill>
              </a:rPr>
              <a:t>Vse</a:t>
            </a:r>
            <a:r>
              <a:rPr lang="en-US" sz="2400" i="1" dirty="0">
                <a:solidFill>
                  <a:srgbClr val="C00000"/>
                </a:solidFill>
              </a:rPr>
              <a:t> </a:t>
            </a:r>
            <a:r>
              <a:rPr lang="en-US" sz="2400" i="1" dirty="0" err="1">
                <a:solidFill>
                  <a:srgbClr val="C00000"/>
                </a:solidFill>
              </a:rPr>
              <a:t>bodočnosti</a:t>
            </a:r>
            <a:r>
              <a:rPr lang="en-US" sz="2400" i="1" dirty="0">
                <a:solidFill>
                  <a:srgbClr val="C00000"/>
                </a:solidFill>
              </a:rPr>
              <a:t> </a:t>
            </a:r>
            <a:r>
              <a:rPr lang="en-US" sz="2400" i="1" dirty="0" err="1">
                <a:solidFill>
                  <a:srgbClr val="C00000"/>
                </a:solidFill>
              </a:rPr>
              <a:t>sveta</a:t>
            </a:r>
            <a:r>
              <a:rPr lang="en-US" sz="2400" dirty="0">
                <a:solidFill>
                  <a:srgbClr val="C00000"/>
                </a:solidFill>
              </a:rPr>
              <a:t> </a:t>
            </a:r>
            <a:r>
              <a:rPr lang="en-US" sz="2400" dirty="0" err="1">
                <a:solidFill>
                  <a:srgbClr val="C00000"/>
                </a:solidFill>
              </a:rPr>
              <a:t>izvedene</a:t>
            </a:r>
            <a:r>
              <a:rPr lang="en-US" sz="2400" dirty="0">
                <a:solidFill>
                  <a:srgbClr val="C00000"/>
                </a:solidFill>
              </a:rPr>
              <a:t> s </a:t>
            </a:r>
            <a:r>
              <a:rPr lang="en-US" sz="2400" dirty="0" err="1">
                <a:solidFill>
                  <a:srgbClr val="C00000"/>
                </a:solidFill>
              </a:rPr>
              <a:t>slojenjem</a:t>
            </a:r>
            <a:r>
              <a:rPr lang="en-US" sz="2400" dirty="0">
                <a:solidFill>
                  <a:srgbClr val="C00000"/>
                </a:solidFill>
              </a:rPr>
              <a:t> </a:t>
            </a:r>
            <a:r>
              <a:rPr lang="en-US" sz="2400" dirty="0" err="1">
                <a:solidFill>
                  <a:srgbClr val="C00000"/>
                </a:solidFill>
              </a:rPr>
              <a:t>treh</a:t>
            </a:r>
            <a:r>
              <a:rPr lang="en-US" sz="2400" dirty="0">
                <a:solidFill>
                  <a:srgbClr val="C00000"/>
                </a:solidFill>
              </a:rPr>
              <a:t> </a:t>
            </a:r>
            <a:r>
              <a:rPr lang="en-US" sz="2400" dirty="0" err="1">
                <a:solidFill>
                  <a:srgbClr val="C00000"/>
                </a:solidFill>
              </a:rPr>
              <a:t>prekrivajočih</a:t>
            </a:r>
            <a:r>
              <a:rPr lang="en-US" sz="2400" dirty="0">
                <a:solidFill>
                  <a:srgbClr val="C00000"/>
                </a:solidFill>
              </a:rPr>
              <a:t> se </a:t>
            </a:r>
            <a:r>
              <a:rPr lang="en-US" sz="2400" dirty="0" err="1">
                <a:solidFill>
                  <a:srgbClr val="C00000"/>
                </a:solidFill>
              </a:rPr>
              <a:t>filtrov</a:t>
            </a:r>
            <a:r>
              <a:rPr lang="en-US" sz="2400" dirty="0">
                <a:solidFill>
                  <a:srgbClr val="C00000"/>
                </a:solidFill>
              </a:rPr>
              <a:t>, </a:t>
            </a:r>
            <a:r>
              <a:rPr lang="en-US" sz="2400" dirty="0" err="1">
                <a:solidFill>
                  <a:srgbClr val="C00000"/>
                </a:solidFill>
              </a:rPr>
              <a:t>namreč</a:t>
            </a:r>
            <a:r>
              <a:rPr lang="en-US" sz="2400" dirty="0">
                <a:solidFill>
                  <a:srgbClr val="C00000"/>
                </a:solidFill>
              </a:rPr>
              <a:t> </a:t>
            </a:r>
            <a:r>
              <a:rPr lang="en-US" sz="2400" i="1" dirty="0" err="1">
                <a:solidFill>
                  <a:srgbClr val="C00000"/>
                </a:solidFill>
              </a:rPr>
              <a:t>Vrt</a:t>
            </a:r>
            <a:r>
              <a:rPr lang="en-US" sz="2400" i="1" dirty="0">
                <a:solidFill>
                  <a:srgbClr val="C00000"/>
                </a:solidFill>
              </a:rPr>
              <a:t> </a:t>
            </a:r>
            <a:r>
              <a:rPr lang="en-US" sz="2400" i="1" dirty="0" err="1">
                <a:solidFill>
                  <a:srgbClr val="C00000"/>
                </a:solidFill>
              </a:rPr>
              <a:t>nereda</a:t>
            </a:r>
            <a:r>
              <a:rPr lang="en-US" sz="2400" dirty="0">
                <a:solidFill>
                  <a:srgbClr val="C00000"/>
                </a:solidFill>
              </a:rPr>
              <a:t>, </a:t>
            </a:r>
            <a:r>
              <a:rPr lang="sl-SI" sz="2400" i="1" dirty="0" err="1">
                <a:solidFill>
                  <a:srgbClr val="C00000"/>
                </a:solidFill>
              </a:rPr>
              <a:t>Ž</a:t>
            </a:r>
            <a:r>
              <a:rPr lang="en-US" sz="2400" i="1" dirty="0" err="1" smtClean="0">
                <a:solidFill>
                  <a:srgbClr val="C00000"/>
                </a:solidFill>
              </a:rPr>
              <a:t>ivost</a:t>
            </a:r>
            <a:r>
              <a:rPr lang="en-US" sz="2400" i="1" dirty="0">
                <a:solidFill>
                  <a:srgbClr val="C00000"/>
                </a:solidFill>
              </a:rPr>
              <a:t>: O </a:t>
            </a:r>
            <a:r>
              <a:rPr lang="en-US" sz="2400" i="1" dirty="0" err="1">
                <a:solidFill>
                  <a:srgbClr val="C00000"/>
                </a:solidFill>
              </a:rPr>
              <a:t>epskem</a:t>
            </a:r>
            <a:r>
              <a:rPr lang="en-US" sz="2400" i="1" dirty="0">
                <a:solidFill>
                  <a:srgbClr val="C00000"/>
                </a:solidFill>
              </a:rPr>
              <a:t> </a:t>
            </a:r>
            <a:r>
              <a:rPr lang="en-US" sz="2400" i="1" dirty="0" err="1">
                <a:solidFill>
                  <a:srgbClr val="C00000"/>
                </a:solidFill>
              </a:rPr>
              <a:t>trajanju</a:t>
            </a:r>
            <a:r>
              <a:rPr lang="en-US" sz="2400" dirty="0">
                <a:solidFill>
                  <a:srgbClr val="C00000"/>
                </a:solidFill>
              </a:rPr>
              <a:t>, in </a:t>
            </a:r>
            <a:r>
              <a:rPr lang="en-US" sz="2400" i="1" dirty="0" err="1">
                <a:solidFill>
                  <a:srgbClr val="C00000"/>
                </a:solidFill>
              </a:rPr>
              <a:t>Brati</a:t>
            </a:r>
            <a:r>
              <a:rPr lang="en-US" sz="2400" i="1" dirty="0">
                <a:solidFill>
                  <a:srgbClr val="C00000"/>
                </a:solidFill>
              </a:rPr>
              <a:t> </a:t>
            </a:r>
            <a:r>
              <a:rPr lang="en-US" sz="2400" i="1" dirty="0" err="1">
                <a:solidFill>
                  <a:srgbClr val="C00000"/>
                </a:solidFill>
              </a:rPr>
              <a:t>Kapital</a:t>
            </a:r>
            <a:r>
              <a:rPr lang="en-US" sz="2400" dirty="0">
                <a:solidFill>
                  <a:srgbClr val="C00000"/>
                </a:solidFill>
              </a:rPr>
              <a:t>. </a:t>
            </a:r>
            <a:r>
              <a:rPr lang="en-US" sz="2400" dirty="0" err="1">
                <a:solidFill>
                  <a:srgbClr val="C00000"/>
                </a:solidFill>
              </a:rPr>
              <a:t>Trije</a:t>
            </a:r>
            <a:r>
              <a:rPr lang="en-US" sz="2400" dirty="0">
                <a:solidFill>
                  <a:srgbClr val="C00000"/>
                </a:solidFill>
              </a:rPr>
              <a:t> </a:t>
            </a:r>
            <a:r>
              <a:rPr lang="en-US" sz="2400" dirty="0" err="1">
                <a:solidFill>
                  <a:srgbClr val="C00000"/>
                </a:solidFill>
              </a:rPr>
              <a:t>filtri</a:t>
            </a:r>
            <a:r>
              <a:rPr lang="en-US" sz="2400" dirty="0">
                <a:solidFill>
                  <a:srgbClr val="C00000"/>
                </a:solidFill>
              </a:rPr>
              <a:t> v </a:t>
            </a:r>
            <a:r>
              <a:rPr lang="en-US" sz="2400" dirty="0" err="1">
                <a:solidFill>
                  <a:srgbClr val="C00000"/>
                </a:solidFill>
              </a:rPr>
              <a:t>svoji</a:t>
            </a:r>
            <a:r>
              <a:rPr lang="en-US" sz="2400" dirty="0">
                <a:solidFill>
                  <a:srgbClr val="C00000"/>
                </a:solidFill>
              </a:rPr>
              <a:t> </a:t>
            </a:r>
            <a:r>
              <a:rPr lang="en-US" sz="2400" dirty="0" err="1">
                <a:solidFill>
                  <a:srgbClr val="C00000"/>
                </a:solidFill>
              </a:rPr>
              <a:t>navezani</a:t>
            </a:r>
            <a:r>
              <a:rPr lang="en-US" sz="2400" dirty="0">
                <a:solidFill>
                  <a:srgbClr val="C00000"/>
                </a:solidFill>
              </a:rPr>
              <a:t> </a:t>
            </a:r>
            <a:r>
              <a:rPr lang="en-US" sz="2400" dirty="0" err="1">
                <a:solidFill>
                  <a:srgbClr val="C00000"/>
                </a:solidFill>
              </a:rPr>
              <a:t>koreografiji</a:t>
            </a:r>
            <a:r>
              <a:rPr lang="en-US" sz="2400" dirty="0">
                <a:solidFill>
                  <a:srgbClr val="C00000"/>
                </a:solidFill>
              </a:rPr>
              <a:t>, </a:t>
            </a:r>
            <a:r>
              <a:rPr lang="en-US" sz="2400" dirty="0" err="1">
                <a:solidFill>
                  <a:srgbClr val="C00000"/>
                </a:solidFill>
              </a:rPr>
              <a:t>ki</a:t>
            </a:r>
            <a:r>
              <a:rPr lang="en-US" sz="2400" dirty="0">
                <a:solidFill>
                  <a:srgbClr val="C00000"/>
                </a:solidFill>
              </a:rPr>
              <a:t> </a:t>
            </a:r>
            <a:r>
              <a:rPr lang="en-US" sz="2400" dirty="0" err="1">
                <a:solidFill>
                  <a:srgbClr val="C00000"/>
                </a:solidFill>
              </a:rPr>
              <a:t>sega</a:t>
            </a:r>
            <a:r>
              <a:rPr lang="en-US" sz="2400" dirty="0">
                <a:solidFill>
                  <a:srgbClr val="C00000"/>
                </a:solidFill>
              </a:rPr>
              <a:t> </a:t>
            </a:r>
            <a:r>
              <a:rPr lang="en-US" sz="2400" dirty="0" err="1">
                <a:solidFill>
                  <a:srgbClr val="C00000"/>
                </a:solidFill>
              </a:rPr>
              <a:t>čez</a:t>
            </a:r>
            <a:r>
              <a:rPr lang="en-US" sz="2400" dirty="0">
                <a:solidFill>
                  <a:srgbClr val="C00000"/>
                </a:solidFill>
              </a:rPr>
              <a:t> </a:t>
            </a:r>
            <a:r>
              <a:rPr lang="en-US" sz="2400" dirty="0" err="1">
                <a:solidFill>
                  <a:srgbClr val="C00000"/>
                </a:solidFill>
              </a:rPr>
              <a:t>razstavo</a:t>
            </a:r>
            <a:r>
              <a:rPr lang="en-US" sz="2400" dirty="0">
                <a:solidFill>
                  <a:srgbClr val="C00000"/>
                </a:solidFill>
              </a:rPr>
              <a:t>, </a:t>
            </a:r>
            <a:r>
              <a:rPr lang="en-US" sz="2400" dirty="0" err="1">
                <a:solidFill>
                  <a:srgbClr val="C00000"/>
                </a:solidFill>
              </a:rPr>
              <a:t>predstavljajo</a:t>
            </a:r>
            <a:r>
              <a:rPr lang="en-US" sz="2400" dirty="0">
                <a:solidFill>
                  <a:srgbClr val="C00000"/>
                </a:solidFill>
              </a:rPr>
              <a:t> </a:t>
            </a:r>
            <a:r>
              <a:rPr lang="en-US" sz="2400" dirty="0" err="1">
                <a:solidFill>
                  <a:srgbClr val="C00000"/>
                </a:solidFill>
              </a:rPr>
              <a:t>konstelacijo</a:t>
            </a:r>
            <a:r>
              <a:rPr lang="en-US" sz="2400" dirty="0">
                <a:solidFill>
                  <a:srgbClr val="C00000"/>
                </a:solidFill>
              </a:rPr>
              <a:t> </a:t>
            </a:r>
            <a:r>
              <a:rPr lang="en-US" sz="2400" dirty="0" err="1">
                <a:solidFill>
                  <a:srgbClr val="C00000"/>
                </a:solidFill>
              </a:rPr>
              <a:t>parametrov</a:t>
            </a:r>
            <a:r>
              <a:rPr lang="en-US" sz="2400" dirty="0">
                <a:solidFill>
                  <a:srgbClr val="C00000"/>
                </a:solidFill>
              </a:rPr>
              <a:t>, </a:t>
            </a:r>
            <a:r>
              <a:rPr lang="en-US" sz="2400" dirty="0" err="1">
                <a:solidFill>
                  <a:srgbClr val="C00000"/>
                </a:solidFill>
              </a:rPr>
              <a:t>ki</a:t>
            </a:r>
            <a:r>
              <a:rPr lang="en-US" sz="2400" dirty="0">
                <a:solidFill>
                  <a:srgbClr val="C00000"/>
                </a:solidFill>
              </a:rPr>
              <a:t> se </a:t>
            </a:r>
            <a:r>
              <a:rPr lang="en-US" sz="2400" dirty="0" err="1">
                <a:solidFill>
                  <a:srgbClr val="C00000"/>
                </a:solidFill>
              </a:rPr>
              <a:t>jih</a:t>
            </a:r>
            <a:r>
              <a:rPr lang="en-US" sz="2400" dirty="0">
                <a:solidFill>
                  <a:srgbClr val="C00000"/>
                </a:solidFill>
              </a:rPr>
              <a:t> </a:t>
            </a:r>
            <a:r>
              <a:rPr lang="en-US" sz="2400" dirty="0" err="1">
                <a:solidFill>
                  <a:srgbClr val="C00000"/>
                </a:solidFill>
              </a:rPr>
              <a:t>razstava</a:t>
            </a:r>
            <a:r>
              <a:rPr lang="en-US" sz="2400" dirty="0">
                <a:solidFill>
                  <a:srgbClr val="C00000"/>
                </a:solidFill>
              </a:rPr>
              <a:t> </a:t>
            </a:r>
            <a:r>
              <a:rPr lang="en-US" sz="2400" dirty="0" err="1">
                <a:solidFill>
                  <a:srgbClr val="C00000"/>
                </a:solidFill>
              </a:rPr>
              <a:t>dotakne</a:t>
            </a:r>
            <a:r>
              <a:rPr lang="en-US" sz="2400" dirty="0">
                <a:solidFill>
                  <a:srgbClr val="C00000"/>
                </a:solidFill>
              </a:rPr>
              <a:t>, da bi </a:t>
            </a:r>
            <a:r>
              <a:rPr lang="en-US" sz="2400" dirty="0" err="1">
                <a:solidFill>
                  <a:srgbClr val="C00000"/>
                </a:solidFill>
              </a:rPr>
              <a:t>upodobila</a:t>
            </a:r>
            <a:r>
              <a:rPr lang="en-US" sz="2400" dirty="0">
                <a:solidFill>
                  <a:srgbClr val="C00000"/>
                </a:solidFill>
              </a:rPr>
              <a:t> in </a:t>
            </a:r>
            <a:r>
              <a:rPr lang="en-US" sz="2400" dirty="0" err="1">
                <a:solidFill>
                  <a:srgbClr val="C00000"/>
                </a:solidFill>
              </a:rPr>
              <a:t>ostvarila</a:t>
            </a:r>
            <a:r>
              <a:rPr lang="en-US" sz="2400" dirty="0">
                <a:solidFill>
                  <a:srgbClr val="C00000"/>
                </a:solidFill>
              </a:rPr>
              <a:t> </a:t>
            </a:r>
            <a:r>
              <a:rPr lang="en-US" sz="2400" dirty="0" err="1">
                <a:solidFill>
                  <a:srgbClr val="C00000"/>
                </a:solidFill>
              </a:rPr>
              <a:t>različnost</a:t>
            </a:r>
            <a:r>
              <a:rPr lang="en-US" sz="2400" dirty="0">
                <a:solidFill>
                  <a:srgbClr val="C00000"/>
                </a:solidFill>
              </a:rPr>
              <a:t> </a:t>
            </a:r>
            <a:r>
              <a:rPr lang="en-US" sz="2400" dirty="0" err="1">
                <a:solidFill>
                  <a:srgbClr val="C00000"/>
                </a:solidFill>
              </a:rPr>
              <a:t>praks</a:t>
            </a:r>
            <a:r>
              <a:rPr lang="en-US" sz="2400" dirty="0"/>
              <a:t>.“ </a:t>
            </a:r>
          </a:p>
          <a:p>
            <a:r>
              <a:rPr lang="en-US" sz="2400" dirty="0" err="1"/>
              <a:t>Namen</a:t>
            </a:r>
            <a:r>
              <a:rPr lang="en-US" sz="2400" dirty="0"/>
              <a:t> </a:t>
            </a:r>
            <a:r>
              <a:rPr lang="en-US" sz="2400" dirty="0" err="1"/>
              <a:t>razstave</a:t>
            </a:r>
            <a:r>
              <a:rPr lang="en-US" sz="2400" dirty="0"/>
              <a:t>: </a:t>
            </a:r>
            <a:r>
              <a:rPr lang="en-US" sz="2400" dirty="0" err="1"/>
              <a:t>skozi</a:t>
            </a:r>
            <a:r>
              <a:rPr lang="en-US" sz="2400" dirty="0"/>
              <a:t> </a:t>
            </a:r>
            <a:r>
              <a:rPr lang="en-US" sz="2400" dirty="0" err="1"/>
              <a:t>raznoliko</a:t>
            </a:r>
            <a:r>
              <a:rPr lang="en-US" sz="2400" dirty="0"/>
              <a:t> </a:t>
            </a:r>
            <a:r>
              <a:rPr lang="en-US" sz="2400" dirty="0" err="1"/>
              <a:t>množico</a:t>
            </a:r>
            <a:r>
              <a:rPr lang="en-US" sz="2400" dirty="0"/>
              <a:t> </a:t>
            </a:r>
            <a:r>
              <a:rPr lang="en-US" sz="2400" dirty="0" err="1"/>
              <a:t>praks</a:t>
            </a:r>
            <a:r>
              <a:rPr lang="en-US" sz="2400" dirty="0"/>
              <a:t> </a:t>
            </a:r>
            <a:r>
              <a:rPr lang="en-US" sz="2400" dirty="0" err="1"/>
              <a:t>privesti</a:t>
            </a:r>
            <a:r>
              <a:rPr lang="en-US" sz="2400" dirty="0"/>
              <a:t> </a:t>
            </a:r>
            <a:r>
              <a:rPr lang="en-US" sz="2400" dirty="0" err="1"/>
              <a:t>občinstvo</a:t>
            </a:r>
            <a:r>
              <a:rPr lang="en-US" sz="2400" dirty="0"/>
              <a:t> z </a:t>
            </a:r>
            <a:r>
              <a:rPr lang="en-US" sz="2400" dirty="0" err="1"/>
              <a:t>njegovimi</a:t>
            </a:r>
            <a:r>
              <a:rPr lang="en-US" sz="2400" dirty="0"/>
              <a:t> </a:t>
            </a:r>
            <a:r>
              <a:rPr lang="en-US" sz="2400" dirty="0" err="1"/>
              <a:t>dejavnostmi</a:t>
            </a:r>
            <a:r>
              <a:rPr lang="en-US" sz="2400" dirty="0"/>
              <a:t> – </a:t>
            </a:r>
            <a:r>
              <a:rPr lang="en-US" sz="2400" dirty="0" err="1"/>
              <a:t>aktivnostmi</a:t>
            </a:r>
            <a:r>
              <a:rPr lang="en-US" sz="2400" dirty="0"/>
              <a:t> </a:t>
            </a:r>
            <a:r>
              <a:rPr lang="en-US" sz="2400" dirty="0" err="1"/>
              <a:t>na</a:t>
            </a:r>
            <a:r>
              <a:rPr lang="en-US" sz="2400" dirty="0"/>
              <a:t> </a:t>
            </a:r>
            <a:r>
              <a:rPr lang="en-US" sz="2400" dirty="0" err="1"/>
              <a:t>razstavi</a:t>
            </a:r>
            <a:r>
              <a:rPr lang="en-US" sz="2400" dirty="0"/>
              <a:t>, </a:t>
            </a:r>
            <a:r>
              <a:rPr lang="en-US" sz="2400" dirty="0" err="1"/>
              <a:t>ob</a:t>
            </a:r>
            <a:r>
              <a:rPr lang="en-US" sz="2400" dirty="0"/>
              <a:t> in </a:t>
            </a:r>
            <a:r>
              <a:rPr lang="en-US" sz="2400" dirty="0" err="1"/>
              <a:t>po</a:t>
            </a:r>
            <a:r>
              <a:rPr lang="en-US" sz="2400" dirty="0"/>
              <a:t> </a:t>
            </a:r>
            <a:r>
              <a:rPr lang="en-US" sz="2400" dirty="0" err="1"/>
              <a:t>njej</a:t>
            </a:r>
            <a:r>
              <a:rPr lang="en-US" sz="2400" dirty="0"/>
              <a:t> z </a:t>
            </a:r>
            <a:r>
              <a:rPr lang="en-US" sz="2400" dirty="0" err="1"/>
              <a:t>namenom</a:t>
            </a:r>
            <a:r>
              <a:rPr lang="en-US" sz="2400" dirty="0"/>
              <a:t>, da </a:t>
            </a:r>
            <a:r>
              <a:rPr lang="en-US" sz="2400" dirty="0" err="1"/>
              <a:t>najde</a:t>
            </a:r>
            <a:r>
              <a:rPr lang="en-US" sz="2400" dirty="0"/>
              <a:t> </a:t>
            </a:r>
            <a:r>
              <a:rPr lang="en-US" sz="2400" dirty="0" err="1"/>
              <a:t>smisel</a:t>
            </a:r>
            <a:r>
              <a:rPr lang="en-US" sz="2400" dirty="0"/>
              <a:t> v </a:t>
            </a:r>
            <a:r>
              <a:rPr lang="en-US" sz="2400" dirty="0" err="1"/>
              <a:t>pretresu</a:t>
            </a:r>
            <a:r>
              <a:rPr lang="en-US" sz="2400" dirty="0"/>
              <a:t> </a:t>
            </a:r>
            <a:r>
              <a:rPr lang="en-US" sz="2400" dirty="0" err="1"/>
              <a:t>sodobnosti</a:t>
            </a:r>
            <a:endParaRPr lang="en-US" sz="2400" dirty="0"/>
          </a:p>
          <a:p>
            <a:endParaRPr lang="en-US" dirty="0"/>
          </a:p>
        </p:txBody>
      </p:sp>
    </p:spTree>
    <p:extLst>
      <p:ext uri="{BB962C8B-B14F-4D97-AF65-F5344CB8AC3E}">
        <p14:creationId xmlns:p14="http://schemas.microsoft.com/office/powerpoint/2010/main" val="2087874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sl-SI" sz="3200" dirty="0" smtClean="0"/>
              <a:t>2013 Massimiliano Gioni</a:t>
            </a:r>
            <a:endParaRPr lang="en-US" sz="32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84784"/>
            <a:ext cx="6912768" cy="511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761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fontScale="90000"/>
          </a:bodyPr>
          <a:lstStyle/>
          <a:p>
            <a:endParaRPr lang="en-US" dirty="0"/>
          </a:p>
        </p:txBody>
      </p:sp>
      <p:sp>
        <p:nvSpPr>
          <p:cNvPr id="3" name="Content Placeholder 2"/>
          <p:cNvSpPr>
            <a:spLocks noGrp="1"/>
          </p:cNvSpPr>
          <p:nvPr>
            <p:ph idx="1"/>
          </p:nvPr>
        </p:nvSpPr>
        <p:spPr>
          <a:xfrm>
            <a:off x="457200" y="692696"/>
            <a:ext cx="8229600" cy="5688632"/>
          </a:xfrm>
        </p:spPr>
        <p:txBody>
          <a:bodyPr>
            <a:normAutofit/>
          </a:bodyPr>
          <a:lstStyle/>
          <a:p>
            <a:r>
              <a:rPr lang="en-US" sz="2600" dirty="0">
                <a:solidFill>
                  <a:srgbClr val="C00000"/>
                </a:solidFill>
              </a:rPr>
              <a:t>„</a:t>
            </a:r>
            <a:r>
              <a:rPr lang="en-US" sz="2600" dirty="0" err="1">
                <a:solidFill>
                  <a:srgbClr val="C00000"/>
                </a:solidFill>
              </a:rPr>
              <a:t>Te</a:t>
            </a:r>
            <a:r>
              <a:rPr lang="en-US" sz="2600" dirty="0">
                <a:solidFill>
                  <a:srgbClr val="C00000"/>
                </a:solidFill>
              </a:rPr>
              <a:t> </a:t>
            </a:r>
            <a:r>
              <a:rPr lang="en-US" sz="2600" dirty="0" err="1">
                <a:solidFill>
                  <a:srgbClr val="C00000"/>
                </a:solidFill>
              </a:rPr>
              <a:t>osebne</a:t>
            </a:r>
            <a:r>
              <a:rPr lang="en-US" sz="2600" dirty="0">
                <a:solidFill>
                  <a:srgbClr val="C00000"/>
                </a:solidFill>
              </a:rPr>
              <a:t> </a:t>
            </a:r>
            <a:r>
              <a:rPr lang="en-US" sz="2600" dirty="0" err="1">
                <a:solidFill>
                  <a:srgbClr val="C00000"/>
                </a:solidFill>
              </a:rPr>
              <a:t>kozmologije</a:t>
            </a:r>
            <a:r>
              <a:rPr lang="en-US" sz="2600" dirty="0">
                <a:solidFill>
                  <a:srgbClr val="C00000"/>
                </a:solidFill>
              </a:rPr>
              <a:t> s </a:t>
            </a:r>
            <a:r>
              <a:rPr lang="en-US" sz="2600" dirty="0" err="1">
                <a:solidFill>
                  <a:srgbClr val="C00000"/>
                </a:solidFill>
              </a:rPr>
              <a:t>svojimi</a:t>
            </a:r>
            <a:r>
              <a:rPr lang="en-US" sz="2600" dirty="0">
                <a:solidFill>
                  <a:srgbClr val="C00000"/>
                </a:solidFill>
              </a:rPr>
              <a:t> </a:t>
            </a:r>
            <a:r>
              <a:rPr lang="en-US" sz="2600" dirty="0" err="1">
                <a:solidFill>
                  <a:srgbClr val="C00000"/>
                </a:solidFill>
              </a:rPr>
              <a:t>blodnjami</a:t>
            </a:r>
            <a:r>
              <a:rPr lang="en-US" sz="2600" dirty="0">
                <a:solidFill>
                  <a:srgbClr val="C00000"/>
                </a:solidFill>
              </a:rPr>
              <a:t> </a:t>
            </a:r>
            <a:r>
              <a:rPr lang="en-US" sz="2600" dirty="0" err="1">
                <a:solidFill>
                  <a:srgbClr val="C00000"/>
                </a:solidFill>
              </a:rPr>
              <a:t>vsevednosti</a:t>
            </a:r>
            <a:r>
              <a:rPr lang="en-US" sz="2600" dirty="0">
                <a:solidFill>
                  <a:srgbClr val="C00000"/>
                </a:solidFill>
              </a:rPr>
              <a:t> </a:t>
            </a:r>
            <a:r>
              <a:rPr lang="en-US" sz="2600" dirty="0" err="1">
                <a:solidFill>
                  <a:srgbClr val="C00000"/>
                </a:solidFill>
              </a:rPr>
              <a:t>osvetlijo</a:t>
            </a:r>
            <a:r>
              <a:rPr lang="en-US" sz="2600" dirty="0">
                <a:solidFill>
                  <a:srgbClr val="C00000"/>
                </a:solidFill>
              </a:rPr>
              <a:t> </a:t>
            </a:r>
            <a:r>
              <a:rPr lang="en-US" sz="2600" dirty="0" err="1">
                <a:solidFill>
                  <a:srgbClr val="C00000"/>
                </a:solidFill>
              </a:rPr>
              <a:t>stalni</a:t>
            </a:r>
            <a:r>
              <a:rPr lang="en-US" sz="2600" dirty="0">
                <a:solidFill>
                  <a:srgbClr val="C00000"/>
                </a:solidFill>
              </a:rPr>
              <a:t> </a:t>
            </a:r>
            <a:r>
              <a:rPr lang="en-US" sz="2600" dirty="0" err="1">
                <a:solidFill>
                  <a:srgbClr val="C00000"/>
                </a:solidFill>
              </a:rPr>
              <a:t>izziv</a:t>
            </a:r>
            <a:r>
              <a:rPr lang="en-US" sz="2600" dirty="0">
                <a:solidFill>
                  <a:srgbClr val="C00000"/>
                </a:solidFill>
              </a:rPr>
              <a:t> </a:t>
            </a:r>
            <a:r>
              <a:rPr lang="en-US" sz="2600" dirty="0" err="1">
                <a:solidFill>
                  <a:srgbClr val="C00000"/>
                </a:solidFill>
              </a:rPr>
              <a:t>pomirjanja</a:t>
            </a:r>
            <a:r>
              <a:rPr lang="en-US" sz="2600" dirty="0">
                <a:solidFill>
                  <a:srgbClr val="C00000"/>
                </a:solidFill>
              </a:rPr>
              <a:t> </a:t>
            </a:r>
            <a:r>
              <a:rPr lang="en-US" sz="2600" dirty="0" err="1">
                <a:solidFill>
                  <a:srgbClr val="C00000"/>
                </a:solidFill>
              </a:rPr>
              <a:t>sebstva</a:t>
            </a:r>
            <a:r>
              <a:rPr lang="en-US" sz="2600" dirty="0">
                <a:solidFill>
                  <a:srgbClr val="C00000"/>
                </a:solidFill>
              </a:rPr>
              <a:t> z </a:t>
            </a:r>
            <a:r>
              <a:rPr lang="en-US" sz="2600" dirty="0" err="1">
                <a:solidFill>
                  <a:srgbClr val="C00000"/>
                </a:solidFill>
              </a:rPr>
              <a:t>vesoljem</a:t>
            </a:r>
            <a:r>
              <a:rPr lang="en-US" sz="2600" dirty="0">
                <a:solidFill>
                  <a:srgbClr val="C00000"/>
                </a:solidFill>
              </a:rPr>
              <a:t>, </a:t>
            </a:r>
            <a:r>
              <a:rPr lang="en-US" sz="2600" dirty="0" err="1">
                <a:solidFill>
                  <a:srgbClr val="C00000"/>
                </a:solidFill>
              </a:rPr>
              <a:t>subjektivnega</a:t>
            </a:r>
            <a:r>
              <a:rPr lang="en-US" sz="2600" dirty="0">
                <a:solidFill>
                  <a:srgbClr val="C00000"/>
                </a:solidFill>
              </a:rPr>
              <a:t> s </a:t>
            </a:r>
            <a:r>
              <a:rPr lang="en-US" sz="2600" dirty="0" err="1">
                <a:solidFill>
                  <a:srgbClr val="C00000"/>
                </a:solidFill>
              </a:rPr>
              <a:t>kolektivnim</a:t>
            </a:r>
            <a:r>
              <a:rPr lang="en-US" sz="2600" dirty="0">
                <a:solidFill>
                  <a:srgbClr val="C00000"/>
                </a:solidFill>
              </a:rPr>
              <a:t>, </a:t>
            </a:r>
            <a:r>
              <a:rPr lang="en-US" sz="2600" dirty="0" err="1">
                <a:solidFill>
                  <a:srgbClr val="C00000"/>
                </a:solidFill>
              </a:rPr>
              <a:t>specifičnega</a:t>
            </a:r>
            <a:r>
              <a:rPr lang="en-US" sz="2600" dirty="0">
                <a:solidFill>
                  <a:srgbClr val="C00000"/>
                </a:solidFill>
              </a:rPr>
              <a:t> s </a:t>
            </a:r>
            <a:r>
              <a:rPr lang="en-US" sz="2600" dirty="0" err="1">
                <a:solidFill>
                  <a:srgbClr val="C00000"/>
                </a:solidFill>
              </a:rPr>
              <a:t>splošnim</a:t>
            </a:r>
            <a:r>
              <a:rPr lang="en-US" sz="2600" dirty="0">
                <a:solidFill>
                  <a:srgbClr val="C00000"/>
                </a:solidFill>
              </a:rPr>
              <a:t> in </a:t>
            </a:r>
            <a:r>
              <a:rPr lang="en-US" sz="2600" dirty="0" err="1">
                <a:solidFill>
                  <a:srgbClr val="C00000"/>
                </a:solidFill>
              </a:rPr>
              <a:t>individualnega</a:t>
            </a:r>
            <a:r>
              <a:rPr lang="en-US" sz="2600" dirty="0">
                <a:solidFill>
                  <a:srgbClr val="C00000"/>
                </a:solidFill>
              </a:rPr>
              <a:t> s </a:t>
            </a:r>
            <a:r>
              <a:rPr lang="en-US" sz="2600" dirty="0" err="1">
                <a:solidFill>
                  <a:srgbClr val="C00000"/>
                </a:solidFill>
              </a:rPr>
              <a:t>kulturo</a:t>
            </a:r>
            <a:r>
              <a:rPr lang="en-US" sz="2600" dirty="0">
                <a:solidFill>
                  <a:srgbClr val="C00000"/>
                </a:solidFill>
              </a:rPr>
              <a:t> </a:t>
            </a:r>
            <a:r>
              <a:rPr lang="en-US" sz="2600" dirty="0" err="1">
                <a:solidFill>
                  <a:srgbClr val="C00000"/>
                </a:solidFill>
              </a:rPr>
              <a:t>lastnega</a:t>
            </a:r>
            <a:r>
              <a:rPr lang="en-US" sz="2600" dirty="0">
                <a:solidFill>
                  <a:srgbClr val="C00000"/>
                </a:solidFill>
              </a:rPr>
              <a:t> </a:t>
            </a:r>
            <a:r>
              <a:rPr lang="en-US" sz="2600" dirty="0" err="1">
                <a:solidFill>
                  <a:srgbClr val="C00000"/>
                </a:solidFill>
              </a:rPr>
              <a:t>časa</a:t>
            </a:r>
            <a:r>
              <a:rPr lang="en-US" sz="2600" dirty="0">
                <a:solidFill>
                  <a:srgbClr val="C00000"/>
                </a:solidFill>
              </a:rPr>
              <a:t>. Danes, </a:t>
            </a:r>
            <a:r>
              <a:rPr lang="en-US" sz="2600" dirty="0" err="1">
                <a:solidFill>
                  <a:srgbClr val="C00000"/>
                </a:solidFill>
              </a:rPr>
              <a:t>ko</a:t>
            </a:r>
            <a:r>
              <a:rPr lang="en-US" sz="2600" dirty="0">
                <a:solidFill>
                  <a:srgbClr val="C00000"/>
                </a:solidFill>
              </a:rPr>
              <a:t> se </a:t>
            </a:r>
            <a:r>
              <a:rPr lang="en-US" sz="2600" dirty="0" err="1">
                <a:solidFill>
                  <a:srgbClr val="C00000"/>
                </a:solidFill>
              </a:rPr>
              <a:t>spoprijemamo</a:t>
            </a:r>
            <a:r>
              <a:rPr lang="en-US" sz="2600" dirty="0">
                <a:solidFill>
                  <a:srgbClr val="C00000"/>
                </a:solidFill>
              </a:rPr>
              <a:t> z </a:t>
            </a:r>
            <a:r>
              <a:rPr lang="en-US" sz="2600" dirty="0" err="1">
                <a:solidFill>
                  <a:srgbClr val="C00000"/>
                </a:solidFill>
              </a:rPr>
              <a:t>neprestanim</a:t>
            </a:r>
            <a:r>
              <a:rPr lang="en-US" sz="2600" dirty="0">
                <a:solidFill>
                  <a:srgbClr val="C00000"/>
                </a:solidFill>
              </a:rPr>
              <a:t> </a:t>
            </a:r>
            <a:r>
              <a:rPr lang="en-US" sz="2600" dirty="0" err="1">
                <a:solidFill>
                  <a:srgbClr val="C00000"/>
                </a:solidFill>
              </a:rPr>
              <a:t>tokom</a:t>
            </a:r>
            <a:r>
              <a:rPr lang="en-US" sz="2600" dirty="0">
                <a:solidFill>
                  <a:srgbClr val="C00000"/>
                </a:solidFill>
              </a:rPr>
              <a:t> </a:t>
            </a:r>
            <a:r>
              <a:rPr lang="en-US" sz="2600" dirty="0" err="1">
                <a:solidFill>
                  <a:srgbClr val="C00000"/>
                </a:solidFill>
              </a:rPr>
              <a:t>informacij</a:t>
            </a:r>
            <a:r>
              <a:rPr lang="en-US" sz="2600" dirty="0">
                <a:solidFill>
                  <a:srgbClr val="C00000"/>
                </a:solidFill>
              </a:rPr>
              <a:t>, so </a:t>
            </a:r>
            <a:r>
              <a:rPr lang="en-US" sz="2600" dirty="0" err="1">
                <a:solidFill>
                  <a:srgbClr val="C00000"/>
                </a:solidFill>
              </a:rPr>
              <a:t>videti</a:t>
            </a:r>
            <a:r>
              <a:rPr lang="en-US" sz="2600" dirty="0">
                <a:solidFill>
                  <a:srgbClr val="C00000"/>
                </a:solidFill>
              </a:rPr>
              <a:t> </a:t>
            </a:r>
            <a:r>
              <a:rPr lang="en-US" sz="2600" dirty="0" err="1">
                <a:solidFill>
                  <a:srgbClr val="C00000"/>
                </a:solidFill>
              </a:rPr>
              <a:t>taki</a:t>
            </a:r>
            <a:r>
              <a:rPr lang="en-US" sz="2600" dirty="0">
                <a:solidFill>
                  <a:srgbClr val="C00000"/>
                </a:solidFill>
              </a:rPr>
              <a:t> </a:t>
            </a:r>
            <a:r>
              <a:rPr lang="en-US" sz="2600" dirty="0" err="1">
                <a:solidFill>
                  <a:srgbClr val="C00000"/>
                </a:solidFill>
              </a:rPr>
              <a:t>poskusi</a:t>
            </a:r>
            <a:r>
              <a:rPr lang="en-US" sz="2600" dirty="0">
                <a:solidFill>
                  <a:srgbClr val="C00000"/>
                </a:solidFill>
              </a:rPr>
              <a:t> </a:t>
            </a:r>
            <a:r>
              <a:rPr lang="en-US" sz="2600" dirty="0" err="1">
                <a:solidFill>
                  <a:srgbClr val="C00000"/>
                </a:solidFill>
              </a:rPr>
              <a:t>še</a:t>
            </a:r>
            <a:r>
              <a:rPr lang="en-US" sz="2600" dirty="0">
                <a:solidFill>
                  <a:srgbClr val="C00000"/>
                </a:solidFill>
              </a:rPr>
              <a:t> </a:t>
            </a:r>
            <a:r>
              <a:rPr lang="en-US" sz="2600" dirty="0" err="1">
                <a:solidFill>
                  <a:srgbClr val="C00000"/>
                </a:solidFill>
              </a:rPr>
              <a:t>nujnejši</a:t>
            </a:r>
            <a:r>
              <a:rPr lang="en-US" sz="2600" dirty="0">
                <a:solidFill>
                  <a:srgbClr val="C00000"/>
                </a:solidFill>
              </a:rPr>
              <a:t> in </a:t>
            </a:r>
            <a:r>
              <a:rPr lang="en-US" sz="2600" dirty="0" err="1">
                <a:solidFill>
                  <a:srgbClr val="C00000"/>
                </a:solidFill>
              </a:rPr>
              <a:t>še</a:t>
            </a:r>
            <a:r>
              <a:rPr lang="en-US" sz="2600" dirty="0">
                <a:solidFill>
                  <a:srgbClr val="C00000"/>
                </a:solidFill>
              </a:rPr>
              <a:t> </a:t>
            </a:r>
            <a:r>
              <a:rPr lang="en-US" sz="2600" dirty="0" err="1">
                <a:solidFill>
                  <a:srgbClr val="C00000"/>
                </a:solidFill>
              </a:rPr>
              <a:t>obupnejši</a:t>
            </a:r>
            <a:r>
              <a:rPr lang="en-US" sz="2600" dirty="0" smtClean="0">
                <a:solidFill>
                  <a:srgbClr val="C00000"/>
                </a:solidFill>
              </a:rPr>
              <a:t>..</a:t>
            </a:r>
            <a:r>
              <a:rPr lang="sl-SI" sz="2600" dirty="0">
                <a:solidFill>
                  <a:srgbClr val="C00000"/>
                </a:solidFill>
              </a:rPr>
              <a:t>.</a:t>
            </a:r>
            <a:r>
              <a:rPr lang="en-US" sz="2600" dirty="0" smtClean="0">
                <a:solidFill>
                  <a:srgbClr val="C00000"/>
                </a:solidFill>
              </a:rPr>
              <a:t> </a:t>
            </a:r>
            <a:r>
              <a:rPr lang="en-US" sz="2600" dirty="0">
                <a:solidFill>
                  <a:srgbClr val="C00000"/>
                </a:solidFill>
              </a:rPr>
              <a:t>55. </a:t>
            </a:r>
            <a:r>
              <a:rPr lang="sl-SI" sz="2600" dirty="0" err="1">
                <a:solidFill>
                  <a:srgbClr val="C00000"/>
                </a:solidFill>
              </a:rPr>
              <a:t>m</a:t>
            </a:r>
            <a:r>
              <a:rPr lang="en-US" sz="2600" dirty="0" err="1" smtClean="0">
                <a:solidFill>
                  <a:srgbClr val="C00000"/>
                </a:solidFill>
              </a:rPr>
              <a:t>ednarodna</a:t>
            </a:r>
            <a:r>
              <a:rPr lang="en-US" sz="2600" dirty="0" smtClean="0">
                <a:solidFill>
                  <a:srgbClr val="C00000"/>
                </a:solidFill>
              </a:rPr>
              <a:t> </a:t>
            </a:r>
            <a:r>
              <a:rPr lang="en-US" sz="2600" dirty="0" err="1">
                <a:solidFill>
                  <a:srgbClr val="C00000"/>
                </a:solidFill>
              </a:rPr>
              <a:t>razstava</a:t>
            </a:r>
            <a:r>
              <a:rPr lang="en-US" sz="2600" dirty="0">
                <a:solidFill>
                  <a:srgbClr val="C00000"/>
                </a:solidFill>
              </a:rPr>
              <a:t> </a:t>
            </a:r>
            <a:r>
              <a:rPr lang="en-US" sz="2600" dirty="0" err="1">
                <a:solidFill>
                  <a:srgbClr val="C00000"/>
                </a:solidFill>
              </a:rPr>
              <a:t>likovne</a:t>
            </a:r>
            <a:r>
              <a:rPr lang="en-US" sz="2600" dirty="0">
                <a:solidFill>
                  <a:srgbClr val="C00000"/>
                </a:solidFill>
              </a:rPr>
              <a:t> </a:t>
            </a:r>
            <a:r>
              <a:rPr lang="en-US" sz="2600" dirty="0" err="1">
                <a:solidFill>
                  <a:srgbClr val="C00000"/>
                </a:solidFill>
              </a:rPr>
              <a:t>umetnosti</a:t>
            </a:r>
            <a:r>
              <a:rPr lang="en-US" sz="2600" dirty="0">
                <a:solidFill>
                  <a:srgbClr val="C00000"/>
                </a:solidFill>
              </a:rPr>
              <a:t> </a:t>
            </a:r>
            <a:r>
              <a:rPr lang="en-US" sz="2600" dirty="0" err="1">
                <a:solidFill>
                  <a:srgbClr val="C00000"/>
                </a:solidFill>
              </a:rPr>
              <a:t>odkriva</a:t>
            </a:r>
            <a:r>
              <a:rPr lang="en-US" sz="2600" dirty="0">
                <a:solidFill>
                  <a:srgbClr val="C00000"/>
                </a:solidFill>
              </a:rPr>
              <a:t> </a:t>
            </a:r>
            <a:r>
              <a:rPr lang="en-US" sz="2600" dirty="0" err="1">
                <a:solidFill>
                  <a:srgbClr val="C00000"/>
                </a:solidFill>
              </a:rPr>
              <a:t>te</a:t>
            </a:r>
            <a:r>
              <a:rPr lang="en-US" sz="2600" dirty="0">
                <a:solidFill>
                  <a:srgbClr val="C00000"/>
                </a:solidFill>
              </a:rPr>
              <a:t> </a:t>
            </a:r>
            <a:r>
              <a:rPr lang="en-US" sz="2600" dirty="0" err="1">
                <a:solidFill>
                  <a:srgbClr val="C00000"/>
                </a:solidFill>
              </a:rPr>
              <a:t>poskuse</a:t>
            </a:r>
            <a:r>
              <a:rPr lang="en-US" sz="2600" dirty="0">
                <a:solidFill>
                  <a:srgbClr val="C00000"/>
                </a:solidFill>
              </a:rPr>
              <a:t> </a:t>
            </a:r>
            <a:r>
              <a:rPr lang="en-US" sz="2600" dirty="0" err="1">
                <a:solidFill>
                  <a:srgbClr val="C00000"/>
                </a:solidFill>
              </a:rPr>
              <a:t>bega</a:t>
            </a:r>
            <a:r>
              <a:rPr lang="en-US" sz="2600" dirty="0">
                <a:solidFill>
                  <a:srgbClr val="C00000"/>
                </a:solidFill>
              </a:rPr>
              <a:t> </a:t>
            </a:r>
            <a:r>
              <a:rPr lang="en-US" sz="2600" dirty="0" err="1">
                <a:solidFill>
                  <a:srgbClr val="C00000"/>
                </a:solidFill>
              </a:rPr>
              <a:t>imaginacije</a:t>
            </a:r>
            <a:r>
              <a:rPr lang="en-US" sz="2600" dirty="0">
                <a:solidFill>
                  <a:srgbClr val="C00000"/>
                </a:solidFill>
              </a:rPr>
              <a:t> v </a:t>
            </a:r>
            <a:r>
              <a:rPr lang="en-US" sz="2600" dirty="0" err="1">
                <a:solidFill>
                  <a:srgbClr val="C00000"/>
                </a:solidFill>
              </a:rPr>
              <a:t>predstavo</a:t>
            </a:r>
            <a:r>
              <a:rPr lang="en-US" sz="2600" dirty="0">
                <a:solidFill>
                  <a:srgbClr val="C00000"/>
                </a:solidFill>
              </a:rPr>
              <a:t>, </a:t>
            </a:r>
            <a:r>
              <a:rPr lang="en-US" sz="2600" dirty="0" err="1">
                <a:solidFill>
                  <a:srgbClr val="C00000"/>
                </a:solidFill>
              </a:rPr>
              <a:t>ki</a:t>
            </a:r>
            <a:r>
              <a:rPr lang="en-US" sz="2600" dirty="0">
                <a:solidFill>
                  <a:srgbClr val="C00000"/>
                </a:solidFill>
              </a:rPr>
              <a:t> </a:t>
            </a:r>
            <a:r>
              <a:rPr lang="en-US" sz="2600" dirty="0" err="1">
                <a:solidFill>
                  <a:srgbClr val="C00000"/>
                </a:solidFill>
              </a:rPr>
              <a:t>tako</a:t>
            </a:r>
            <a:r>
              <a:rPr lang="en-US" sz="2600" dirty="0">
                <a:solidFill>
                  <a:srgbClr val="C00000"/>
                </a:solidFill>
              </a:rPr>
              <a:t> </a:t>
            </a:r>
            <a:r>
              <a:rPr lang="en-US" sz="2600" dirty="0" err="1">
                <a:solidFill>
                  <a:srgbClr val="C00000"/>
                </a:solidFill>
              </a:rPr>
              <a:t>kot</a:t>
            </a:r>
            <a:r>
              <a:rPr lang="en-US" sz="2600" dirty="0">
                <a:solidFill>
                  <a:srgbClr val="C00000"/>
                </a:solidFill>
              </a:rPr>
              <a:t> </a:t>
            </a:r>
            <a:r>
              <a:rPr lang="en-US" sz="2600" dirty="0" err="1">
                <a:solidFill>
                  <a:srgbClr val="C00000"/>
                </a:solidFill>
              </a:rPr>
              <a:t>Auritijeva</a:t>
            </a:r>
            <a:r>
              <a:rPr lang="en-US" sz="2600" dirty="0">
                <a:solidFill>
                  <a:srgbClr val="C00000"/>
                </a:solidFill>
              </a:rPr>
              <a:t> </a:t>
            </a:r>
            <a:r>
              <a:rPr lang="en-US" sz="2600" dirty="0" err="1">
                <a:solidFill>
                  <a:srgbClr val="C00000"/>
                </a:solidFill>
              </a:rPr>
              <a:t>Enciklopedična</a:t>
            </a:r>
            <a:r>
              <a:rPr lang="en-US" sz="2600" dirty="0">
                <a:solidFill>
                  <a:srgbClr val="C00000"/>
                </a:solidFill>
              </a:rPr>
              <a:t> </a:t>
            </a:r>
            <a:r>
              <a:rPr lang="en-US" sz="2600" dirty="0" err="1">
                <a:solidFill>
                  <a:srgbClr val="C00000"/>
                </a:solidFill>
              </a:rPr>
              <a:t>palača</a:t>
            </a:r>
            <a:r>
              <a:rPr lang="en-US" sz="2600" dirty="0">
                <a:solidFill>
                  <a:srgbClr val="C00000"/>
                </a:solidFill>
              </a:rPr>
              <a:t> </a:t>
            </a:r>
            <a:r>
              <a:rPr lang="en-US" sz="2600" dirty="0" err="1">
                <a:solidFill>
                  <a:srgbClr val="C00000"/>
                </a:solidFill>
              </a:rPr>
              <a:t>kombinira</a:t>
            </a:r>
            <a:r>
              <a:rPr lang="en-US" sz="2600" dirty="0">
                <a:solidFill>
                  <a:srgbClr val="C00000"/>
                </a:solidFill>
              </a:rPr>
              <a:t> </a:t>
            </a:r>
            <a:r>
              <a:rPr lang="en-US" sz="2600" dirty="0" err="1">
                <a:solidFill>
                  <a:srgbClr val="C00000"/>
                </a:solidFill>
              </a:rPr>
              <a:t>sodobna</a:t>
            </a:r>
            <a:r>
              <a:rPr lang="en-US" sz="2600" dirty="0">
                <a:solidFill>
                  <a:srgbClr val="C00000"/>
                </a:solidFill>
              </a:rPr>
              <a:t> </a:t>
            </a:r>
            <a:r>
              <a:rPr lang="en-US" sz="2600" dirty="0" err="1">
                <a:solidFill>
                  <a:srgbClr val="C00000"/>
                </a:solidFill>
              </a:rPr>
              <a:t>umetniške</a:t>
            </a:r>
            <a:r>
              <a:rPr lang="en-US" sz="2600" dirty="0">
                <a:solidFill>
                  <a:srgbClr val="C00000"/>
                </a:solidFill>
              </a:rPr>
              <a:t> </a:t>
            </a:r>
            <a:r>
              <a:rPr lang="en-US" sz="2600" dirty="0" err="1">
                <a:solidFill>
                  <a:srgbClr val="C00000"/>
                </a:solidFill>
              </a:rPr>
              <a:t>dela</a:t>
            </a:r>
            <a:r>
              <a:rPr lang="en-US" sz="2600" dirty="0">
                <a:solidFill>
                  <a:srgbClr val="C00000"/>
                </a:solidFill>
              </a:rPr>
              <a:t> z </a:t>
            </a:r>
            <a:r>
              <a:rPr lang="en-US" sz="2600" dirty="0" err="1">
                <a:solidFill>
                  <a:srgbClr val="C00000"/>
                </a:solidFill>
              </a:rPr>
              <a:t>zgodovinskimi</a:t>
            </a:r>
            <a:r>
              <a:rPr lang="en-US" sz="2600" dirty="0">
                <a:solidFill>
                  <a:srgbClr val="C00000"/>
                </a:solidFill>
              </a:rPr>
              <a:t> </a:t>
            </a:r>
            <a:r>
              <a:rPr lang="en-US" sz="2600" dirty="0" err="1">
                <a:solidFill>
                  <a:srgbClr val="C00000"/>
                </a:solidFill>
              </a:rPr>
              <a:t>izdelki</a:t>
            </a:r>
            <a:r>
              <a:rPr lang="en-US" sz="2600" dirty="0">
                <a:solidFill>
                  <a:srgbClr val="C00000"/>
                </a:solidFill>
              </a:rPr>
              <a:t> in </a:t>
            </a:r>
            <a:r>
              <a:rPr lang="en-US" sz="2600" dirty="0" err="1">
                <a:solidFill>
                  <a:srgbClr val="C00000"/>
                </a:solidFill>
              </a:rPr>
              <a:t>najdenimi</a:t>
            </a:r>
            <a:r>
              <a:rPr lang="en-US" sz="2600" dirty="0">
                <a:solidFill>
                  <a:srgbClr val="C00000"/>
                </a:solidFill>
              </a:rPr>
              <a:t> </a:t>
            </a:r>
            <a:r>
              <a:rPr lang="en-US" sz="2600" dirty="0" err="1">
                <a:solidFill>
                  <a:srgbClr val="C00000"/>
                </a:solidFill>
              </a:rPr>
              <a:t>predmeti</a:t>
            </a:r>
            <a:r>
              <a:rPr lang="en-US" sz="2600" dirty="0">
                <a:solidFill>
                  <a:srgbClr val="C00000"/>
                </a:solidFill>
              </a:rPr>
              <a:t>.“</a:t>
            </a:r>
          </a:p>
          <a:p>
            <a:endParaRPr lang="en-US" dirty="0"/>
          </a:p>
        </p:txBody>
      </p:sp>
    </p:spTree>
    <p:extLst>
      <p:ext uri="{BB962C8B-B14F-4D97-AF65-F5344CB8AC3E}">
        <p14:creationId xmlns:p14="http://schemas.microsoft.com/office/powerpoint/2010/main" val="1321014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sl-SI" sz="3200" dirty="0" smtClean="0"/>
              <a:t>2011 Bice Curiger</a:t>
            </a:r>
            <a:endParaRPr lang="en-US" sz="32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4500" y="1962944"/>
            <a:ext cx="57150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830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Autofit/>
          </a:bodyPr>
          <a:lstStyle/>
          <a:p>
            <a:endParaRPr lang="en-US" sz="3200" dirty="0">
              <a:solidFill>
                <a:srgbClr val="FF0000"/>
              </a:solidFill>
            </a:endParaRPr>
          </a:p>
        </p:txBody>
      </p:sp>
      <p:sp>
        <p:nvSpPr>
          <p:cNvPr id="3" name="Content Placeholder 2"/>
          <p:cNvSpPr>
            <a:spLocks noGrp="1"/>
          </p:cNvSpPr>
          <p:nvPr>
            <p:ph idx="1"/>
          </p:nvPr>
        </p:nvSpPr>
        <p:spPr>
          <a:xfrm>
            <a:off x="457200" y="1124744"/>
            <a:ext cx="8229600" cy="5472608"/>
          </a:xfrm>
        </p:spPr>
        <p:txBody>
          <a:bodyPr>
            <a:normAutofit/>
          </a:bodyPr>
          <a:lstStyle/>
          <a:p>
            <a:pPr algn="just"/>
            <a:r>
              <a:rPr lang="sl-SI" sz="2400" dirty="0" smtClean="0">
                <a:solidFill>
                  <a:srgbClr val="FF0000"/>
                </a:solidFill>
              </a:rPr>
              <a:t>Umetnost je semensko rastišče za preizkušanje novih oblik ‚skupnosti‘ in za proučevanje razlik in nagnjenj, ki bodo uporabljeni kot modeli za prihodnost...ILLUMInations poudarja tisti intuitivni uvid in osvetlitev misli, ki ga spodbudi srečanje z umetnostjo in njeno zmožnostjo, da izostri orodja zaznave.</a:t>
            </a:r>
            <a:endParaRPr lang="en-US" sz="2400" dirty="0">
              <a:solidFill>
                <a:srgbClr val="FF0000"/>
              </a:solidFill>
            </a:endParaRPr>
          </a:p>
        </p:txBody>
      </p:sp>
    </p:spTree>
    <p:extLst>
      <p:ext uri="{BB962C8B-B14F-4D97-AF65-F5344CB8AC3E}">
        <p14:creationId xmlns:p14="http://schemas.microsoft.com/office/powerpoint/2010/main" val="69026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a:bodyPr>
          <a:lstStyle/>
          <a:p>
            <a:r>
              <a:rPr lang="sl-SI" sz="3200" dirty="0" smtClean="0"/>
              <a:t>2009  Daniel Birnbaum</a:t>
            </a:r>
            <a:endParaRPr lang="en-US" sz="32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5500" y="2220119"/>
            <a:ext cx="49530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70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rmAutofit fontScale="90000"/>
          </a:bodyPr>
          <a:lstStyle/>
          <a:p>
            <a:endParaRPr lang="en-US" dirty="0"/>
          </a:p>
        </p:txBody>
      </p:sp>
      <p:sp>
        <p:nvSpPr>
          <p:cNvPr id="3" name="Content Placeholder 2"/>
          <p:cNvSpPr>
            <a:spLocks noGrp="1"/>
          </p:cNvSpPr>
          <p:nvPr>
            <p:ph idx="1"/>
          </p:nvPr>
        </p:nvSpPr>
        <p:spPr>
          <a:xfrm>
            <a:off x="539552" y="980728"/>
            <a:ext cx="8229600" cy="5400600"/>
          </a:xfrm>
        </p:spPr>
        <p:txBody>
          <a:bodyPr>
            <a:normAutofit/>
          </a:bodyPr>
          <a:lstStyle/>
          <a:p>
            <a:pPr algn="just"/>
            <a:r>
              <a:rPr lang="sl-SI" sz="2400" dirty="0" smtClean="0">
                <a:solidFill>
                  <a:srgbClr val="FF0000"/>
                </a:solidFill>
              </a:rPr>
              <a:t>Umetniško delo je več kot objekt, več kot blago. Predstavlja vizijo sveta, resno vzeto pa ga je treba videti kot način izdelovanja sveta. Nekaj znakov na papirju, komajda dotaknjeno platno, obsežna instalacija se lahko izrtečejo v različne načine izdelovanja sveta, moč vizije pa je komajda kaj odvisna od kompleksnosti orodij, ki so uporabljena...</a:t>
            </a:r>
          </a:p>
          <a:p>
            <a:pPr algn="just"/>
            <a:r>
              <a:rPr lang="sl-SI" sz="2400" dirty="0" smtClean="0">
                <a:solidFill>
                  <a:srgbClr val="FF0000"/>
                </a:solidFill>
              </a:rPr>
              <a:t>To je razstava, ki jo poganja prizadevanje po preiskovanju svetov okrog nas in svetov, ki prihajajo.</a:t>
            </a:r>
            <a:endParaRPr lang="en-US" sz="2400" dirty="0">
              <a:solidFill>
                <a:srgbClr val="FF0000"/>
              </a:solidFill>
            </a:endParaRPr>
          </a:p>
        </p:txBody>
      </p:sp>
    </p:spTree>
    <p:extLst>
      <p:ext uri="{BB962C8B-B14F-4D97-AF65-F5344CB8AC3E}">
        <p14:creationId xmlns:p14="http://schemas.microsoft.com/office/powerpoint/2010/main" val="2308993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sl-SI" sz="3200" dirty="0" smtClean="0"/>
              <a:t>2007  Robert Storr</a:t>
            </a:r>
            <a:endParaRPr lang="en-US" sz="32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812" y="1824831"/>
            <a:ext cx="6048375"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31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2034"/>
          </a:xfrm>
        </p:spPr>
        <p:txBody>
          <a:bodyPr>
            <a:normAutofit fontScale="90000"/>
          </a:bodyPr>
          <a:lstStyle/>
          <a:p>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3861048"/>
            <a:ext cx="2160240" cy="1582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827584" y="5589240"/>
            <a:ext cx="216024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rgbClr val="FFC000"/>
                </a:solidFill>
              </a:rPr>
              <a:t>Guggenheim Bilbao </a:t>
            </a:r>
          </a:p>
          <a:p>
            <a:pPr algn="ctr"/>
            <a:r>
              <a:rPr lang="sl-SI" dirty="0" smtClean="0">
                <a:solidFill>
                  <a:srgbClr val="FFC000"/>
                </a:solidFill>
              </a:rPr>
              <a:t>1997</a:t>
            </a:r>
            <a:endParaRPr lang="en-US" dirty="0">
              <a:solidFill>
                <a:schemeClr val="bg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764704"/>
            <a:ext cx="209550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563888" y="3789040"/>
            <a:ext cx="2088232"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rgbClr val="FFC000"/>
                </a:solidFill>
              </a:rPr>
              <a:t>Maxxi Rim </a:t>
            </a:r>
            <a:r>
              <a:rPr lang="sl-SI" dirty="0" smtClean="0"/>
              <a:t>2010</a:t>
            </a:r>
            <a:endParaRPr lang="en-US"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789232"/>
            <a:ext cx="3135664" cy="277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6228184" y="3789040"/>
            <a:ext cx="2016224" cy="10089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rgbClr val="FFC000"/>
                </a:solidFill>
              </a:rPr>
              <a:t>Abu Dabi Guggenheim</a:t>
            </a:r>
            <a:r>
              <a:rPr lang="sl-SI" dirty="0" smtClean="0"/>
              <a:t> V izgradnji</a:t>
            </a:r>
            <a:endParaRPr lang="en-US" dirty="0"/>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197" y="908720"/>
            <a:ext cx="273630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827584" y="2708920"/>
            <a:ext cx="1872208"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rgbClr val="FFC000"/>
                </a:solidFill>
              </a:rPr>
              <a:t>MACBA Barcelona</a:t>
            </a:r>
          </a:p>
          <a:p>
            <a:pPr algn="ctr"/>
            <a:r>
              <a:rPr lang="sl-SI" dirty="0" smtClean="0">
                <a:solidFill>
                  <a:srgbClr val="FFC000"/>
                </a:solidFill>
              </a:rPr>
              <a:t>1995</a:t>
            </a:r>
            <a:endParaRPr lang="en-US" dirty="0">
              <a:solidFill>
                <a:schemeClr val="bg1"/>
              </a:solidFill>
            </a:endParaRPr>
          </a:p>
        </p:txBody>
      </p:sp>
    </p:spTree>
    <p:extLst>
      <p:ext uri="{BB962C8B-B14F-4D97-AF65-F5344CB8AC3E}">
        <p14:creationId xmlns:p14="http://schemas.microsoft.com/office/powerpoint/2010/main" val="1336419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endParaRPr lang="en-US" sz="3200" dirty="0"/>
          </a:p>
        </p:txBody>
      </p:sp>
      <p:sp>
        <p:nvSpPr>
          <p:cNvPr id="3" name="Content Placeholder 2"/>
          <p:cNvSpPr>
            <a:spLocks noGrp="1"/>
          </p:cNvSpPr>
          <p:nvPr>
            <p:ph idx="1"/>
          </p:nvPr>
        </p:nvSpPr>
        <p:spPr/>
        <p:txBody>
          <a:bodyPr>
            <a:normAutofit/>
          </a:bodyPr>
          <a:lstStyle/>
          <a:p>
            <a:pPr algn="just"/>
            <a:r>
              <a:rPr lang="sl-SI" sz="2400" i="1" dirty="0" smtClean="0">
                <a:solidFill>
                  <a:srgbClr val="FF0000"/>
                </a:solidFill>
              </a:rPr>
              <a:t>Misli s čuti – čuti z mišljenjem</a:t>
            </a:r>
            <a:r>
              <a:rPr lang="sl-SI" sz="2400" dirty="0" smtClean="0">
                <a:solidFill>
                  <a:srgbClr val="FF0000"/>
                </a:solidFill>
              </a:rPr>
              <a:t> je zastavljena s prepričanjem, da je umetnost zdaj, tako kot je vedno bila, sredstvo, s katerim se ljudje zavemo celote svojega bitja. Vendar ne predpostavlja, da je izid kaka trajna celostnost, ali da je umetnost magična rešitev za konflikte, ki jih povzroča naša narava, ali pa razlike kultur in družb. To je domena filozofije, družbenih ved in politike. Vendar pa ‚osmisliti‘ stvari v določenem trenutku ali v določenih okoliščinah pomeni intelektualno, emocionalna ali zaznavno zapopasti njihovo polno kompleksnost.</a:t>
            </a:r>
            <a:endParaRPr lang="en-US" sz="2400" i="1" dirty="0">
              <a:solidFill>
                <a:srgbClr val="FF0000"/>
              </a:solidFill>
            </a:endParaRPr>
          </a:p>
        </p:txBody>
      </p:sp>
    </p:spTree>
    <p:extLst>
      <p:ext uri="{BB962C8B-B14F-4D97-AF65-F5344CB8AC3E}">
        <p14:creationId xmlns:p14="http://schemas.microsoft.com/office/powerpoint/2010/main" val="474300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sl-SI" sz="3200" dirty="0" smtClean="0"/>
              <a:t>Theodor W. Adorno</a:t>
            </a:r>
            <a:endParaRPr lang="en-US" sz="3200" dirty="0"/>
          </a:p>
        </p:txBody>
      </p:sp>
      <p:sp>
        <p:nvSpPr>
          <p:cNvPr id="3" name="Content Placeholder 2"/>
          <p:cNvSpPr>
            <a:spLocks noGrp="1"/>
          </p:cNvSpPr>
          <p:nvPr>
            <p:ph idx="1"/>
          </p:nvPr>
        </p:nvSpPr>
        <p:spPr>
          <a:xfrm>
            <a:off x="457200" y="1052736"/>
            <a:ext cx="8229600" cy="5544616"/>
          </a:xfrm>
        </p:spPr>
        <p:txBody>
          <a:bodyPr>
            <a:normAutofit/>
          </a:bodyPr>
          <a:lstStyle/>
          <a:p>
            <a:r>
              <a:rPr lang="en-US" sz="2400" dirty="0" smtClean="0"/>
              <a:t>„</a:t>
            </a:r>
            <a:r>
              <a:rPr lang="en-US" sz="2400" dirty="0" err="1"/>
              <a:t>Zur</a:t>
            </a:r>
            <a:r>
              <a:rPr lang="en-US" sz="2400" dirty="0"/>
              <a:t> </a:t>
            </a:r>
            <a:r>
              <a:rPr lang="en-US" sz="2400" dirty="0" err="1"/>
              <a:t>Zelbstverständlichkeit</a:t>
            </a:r>
            <a:r>
              <a:rPr lang="en-US" sz="2400" dirty="0"/>
              <a:t> </a:t>
            </a:r>
            <a:r>
              <a:rPr lang="en-US" sz="2400" dirty="0" err="1"/>
              <a:t>wurde</a:t>
            </a:r>
            <a:r>
              <a:rPr lang="en-US" sz="2400" dirty="0"/>
              <a:t>, </a:t>
            </a:r>
            <a:r>
              <a:rPr lang="en-US" sz="2400" dirty="0" err="1"/>
              <a:t>daß</a:t>
            </a:r>
            <a:r>
              <a:rPr lang="en-US" sz="2400" dirty="0"/>
              <a:t> </a:t>
            </a:r>
            <a:r>
              <a:rPr lang="en-US" sz="2400" dirty="0" err="1"/>
              <a:t>nichts</a:t>
            </a:r>
            <a:r>
              <a:rPr lang="en-US" sz="2400" dirty="0"/>
              <a:t>, was die </a:t>
            </a:r>
            <a:r>
              <a:rPr lang="en-US" sz="2400" dirty="0" err="1"/>
              <a:t>Kunst</a:t>
            </a:r>
            <a:r>
              <a:rPr lang="en-US" sz="2400" dirty="0"/>
              <a:t> </a:t>
            </a:r>
            <a:r>
              <a:rPr lang="en-US" sz="2400" dirty="0" err="1"/>
              <a:t>betrifft</a:t>
            </a:r>
            <a:r>
              <a:rPr lang="en-US" sz="2400" dirty="0"/>
              <a:t>, </a:t>
            </a:r>
            <a:r>
              <a:rPr lang="en-US" sz="2400" dirty="0" err="1"/>
              <a:t>mehr</a:t>
            </a:r>
            <a:r>
              <a:rPr lang="en-US" sz="2400" dirty="0"/>
              <a:t> </a:t>
            </a:r>
            <a:r>
              <a:rPr lang="en-US" sz="2400" dirty="0" err="1"/>
              <a:t>selbstverständlich</a:t>
            </a:r>
            <a:r>
              <a:rPr lang="en-US" sz="2400" dirty="0"/>
              <a:t> </a:t>
            </a:r>
            <a:r>
              <a:rPr lang="en-US" sz="2400" dirty="0" err="1"/>
              <a:t>ist</a:t>
            </a:r>
            <a:r>
              <a:rPr lang="en-US" sz="2400" dirty="0"/>
              <a:t>, </a:t>
            </a:r>
            <a:r>
              <a:rPr lang="en-US" sz="2400" dirty="0" err="1"/>
              <a:t>weder</a:t>
            </a:r>
            <a:r>
              <a:rPr lang="en-US" sz="2400" dirty="0"/>
              <a:t> in </a:t>
            </a:r>
            <a:r>
              <a:rPr lang="en-US" sz="2400" dirty="0" err="1"/>
              <a:t>ihr</a:t>
            </a:r>
            <a:r>
              <a:rPr lang="en-US" sz="2400" dirty="0"/>
              <a:t> </a:t>
            </a:r>
            <a:r>
              <a:rPr lang="en-US" sz="2400" dirty="0" err="1"/>
              <a:t>noch</a:t>
            </a:r>
            <a:r>
              <a:rPr lang="en-US" sz="2400" dirty="0"/>
              <a:t> in </a:t>
            </a:r>
            <a:r>
              <a:rPr lang="en-US" sz="2400" dirty="0" err="1"/>
              <a:t>ihrem</a:t>
            </a:r>
            <a:r>
              <a:rPr lang="en-US" sz="2400" dirty="0"/>
              <a:t> </a:t>
            </a:r>
            <a:r>
              <a:rPr lang="en-US" sz="2400" dirty="0" err="1"/>
              <a:t>Verhältnis</a:t>
            </a:r>
            <a:r>
              <a:rPr lang="en-US" sz="2400" dirty="0"/>
              <a:t> </a:t>
            </a:r>
            <a:r>
              <a:rPr lang="en-US" sz="2400" dirty="0" err="1"/>
              <a:t>zum</a:t>
            </a:r>
            <a:r>
              <a:rPr lang="en-US" sz="2400" dirty="0"/>
              <a:t> </a:t>
            </a:r>
            <a:r>
              <a:rPr lang="en-US" sz="2400" dirty="0" err="1"/>
              <a:t>Ganzen</a:t>
            </a:r>
            <a:r>
              <a:rPr lang="en-US" sz="2400" dirty="0"/>
              <a:t>, </a:t>
            </a:r>
            <a:r>
              <a:rPr lang="en-US" sz="2400" dirty="0" err="1"/>
              <a:t>nicht</a:t>
            </a:r>
            <a:r>
              <a:rPr lang="en-US" sz="2400" dirty="0"/>
              <a:t> </a:t>
            </a:r>
            <a:r>
              <a:rPr lang="en-US" sz="2400" dirty="0" err="1"/>
              <a:t>einmal</a:t>
            </a:r>
            <a:r>
              <a:rPr lang="en-US" sz="2400" dirty="0"/>
              <a:t> </a:t>
            </a:r>
            <a:r>
              <a:rPr lang="en-US" sz="2400" dirty="0" err="1"/>
              <a:t>ihr</a:t>
            </a:r>
            <a:r>
              <a:rPr lang="en-US" sz="2400" dirty="0"/>
              <a:t> </a:t>
            </a:r>
            <a:r>
              <a:rPr lang="en-US" sz="2400" dirty="0" err="1"/>
              <a:t>Existenzrecht</a:t>
            </a:r>
            <a:r>
              <a:rPr lang="en-US" sz="2400" dirty="0"/>
              <a:t>.“ (</a:t>
            </a:r>
            <a:r>
              <a:rPr lang="en-US" sz="2400" dirty="0" smtClean="0"/>
              <a:t>p.9</a:t>
            </a:r>
            <a:r>
              <a:rPr lang="sl-SI" sz="2400" dirty="0" smtClean="0"/>
              <a:t>)</a:t>
            </a:r>
          </a:p>
          <a:p>
            <a:endParaRPr lang="sl-SI" sz="2400" dirty="0" smtClean="0"/>
          </a:p>
          <a:p>
            <a:r>
              <a:rPr lang="en-US" sz="2400" dirty="0"/>
              <a:t>„It is self-</a:t>
            </a:r>
            <a:r>
              <a:rPr lang="en-US" sz="2400" dirty="0" err="1"/>
              <a:t>ev</a:t>
            </a:r>
            <a:r>
              <a:rPr lang="sl-SI" sz="2400" dirty="0"/>
              <a:t>i</a:t>
            </a:r>
            <a:r>
              <a:rPr lang="en-US" sz="2400" dirty="0"/>
              <a:t>dent that nothing concerning art is self-evident anymore, not its inner life, not its relation to the world, not even its right to exist.“ (p. 1)</a:t>
            </a:r>
          </a:p>
          <a:p>
            <a:endParaRPr lang="sl-SI" sz="2400" dirty="0" smtClean="0"/>
          </a:p>
          <a:p>
            <a:r>
              <a:rPr lang="sl-SI" sz="2400" dirty="0" smtClean="0">
                <a:solidFill>
                  <a:srgbClr val="FF0000"/>
                </a:solidFill>
              </a:rPr>
              <a:t>Samo po sebi se razume, da </a:t>
            </a:r>
            <a:r>
              <a:rPr lang="sl-SI" sz="2400" dirty="0">
                <a:solidFill>
                  <a:srgbClr val="FF0000"/>
                </a:solidFill>
              </a:rPr>
              <a:t>ni več </a:t>
            </a:r>
            <a:r>
              <a:rPr lang="sl-SI" sz="2400" dirty="0" smtClean="0">
                <a:solidFill>
                  <a:srgbClr val="FF0000"/>
                </a:solidFill>
              </a:rPr>
              <a:t>nič, kar se tiče umetnosti, samo po sebi razumljivo, ne njeno razmerje s celoto ne njena pravica do obstoja.</a:t>
            </a:r>
            <a:endParaRPr lang="en-US" sz="2400" dirty="0">
              <a:solidFill>
                <a:srgbClr val="FF0000"/>
              </a:solidFill>
            </a:endParaRPr>
          </a:p>
        </p:txBody>
      </p:sp>
    </p:spTree>
    <p:extLst>
      <p:ext uri="{BB962C8B-B14F-4D97-AF65-F5344CB8AC3E}">
        <p14:creationId xmlns:p14="http://schemas.microsoft.com/office/powerpoint/2010/main" val="2123508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sl-SI" sz="3200" dirty="0" smtClean="0"/>
              <a:t>Arthur C. Danto</a:t>
            </a:r>
            <a:endParaRPr lang="en-US" sz="3200" dirty="0"/>
          </a:p>
        </p:txBody>
      </p:sp>
      <p:sp>
        <p:nvSpPr>
          <p:cNvPr id="3" name="Content Placeholder 2"/>
          <p:cNvSpPr>
            <a:spLocks noGrp="1"/>
          </p:cNvSpPr>
          <p:nvPr>
            <p:ph idx="1"/>
          </p:nvPr>
        </p:nvSpPr>
        <p:spPr>
          <a:xfrm>
            <a:off x="251520" y="1268760"/>
            <a:ext cx="5472608" cy="5400600"/>
          </a:xfrm>
        </p:spPr>
        <p:txBody>
          <a:bodyPr>
            <a:normAutofit lnSpcReduction="10000"/>
          </a:bodyPr>
          <a:lstStyle/>
          <a:p>
            <a:pPr algn="just"/>
            <a:r>
              <a:rPr lang="sl-SI" sz="2000" dirty="0" smtClean="0">
                <a:solidFill>
                  <a:srgbClr val="FF0000"/>
                </a:solidFill>
              </a:rPr>
              <a:t>V svoji slavni pesnitvi o smrti Williama Butlerja Yeatsa je Auden zapisal: „Irska ima še zmeraj svojo blaznost in svoje vreme, / kajti poezija ne sproži ničesar.“ Predvidevam, da ne bi nihče, niti pesniški jasnovidec, pričakoval od poezije, da bo pregnala vlago z Emeraldovega otoka, in ravno to je za Audena prvovrstni primer umetniške nemoči...Vem, je zapisal Auden s svojo značilno in prikupno iskrenostjo, „da vsi verzi, ki sem jih napisal, vsa stališča, ki sem jih zagovarjal v tridesetih, niso rešili niti enega Žida. Ta drža, to pisanje je le samemu sebi namen.“ V rokopisu iz časa njegovega zakona s Chester Kallman beremo: „Umetniki in politiki bi se bolje razumeli v času krize, kakršna je sedanja, če bi slednji uvideli, da bi bila politična zgodovina ista, tudi če nobena pesem ne bi bila napisana, nobena slika naslikana, nobena skladba skomponirana.“</a:t>
            </a:r>
            <a:endParaRPr lang="en-US" sz="20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3" y="1556792"/>
            <a:ext cx="3171825" cy="4762500"/>
          </a:xfrm>
          <a:prstGeom prst="rect">
            <a:avLst/>
          </a:prstGeom>
        </p:spPr>
      </p:pic>
    </p:spTree>
    <p:extLst>
      <p:ext uri="{BB962C8B-B14F-4D97-AF65-F5344CB8AC3E}">
        <p14:creationId xmlns:p14="http://schemas.microsoft.com/office/powerpoint/2010/main" val="1149586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Autofit/>
          </a:bodyPr>
          <a:lstStyle/>
          <a:p>
            <a:r>
              <a:rPr lang="sl-SI" sz="3200" dirty="0" smtClean="0"/>
              <a:t>Boris Groys</a:t>
            </a:r>
            <a:endParaRPr lang="en-US" sz="3200" dirty="0"/>
          </a:p>
        </p:txBody>
      </p:sp>
      <p:sp>
        <p:nvSpPr>
          <p:cNvPr id="3" name="Content Placeholder 2"/>
          <p:cNvSpPr>
            <a:spLocks noGrp="1"/>
          </p:cNvSpPr>
          <p:nvPr>
            <p:ph idx="1"/>
          </p:nvPr>
        </p:nvSpPr>
        <p:spPr>
          <a:xfrm>
            <a:off x="4067944" y="980728"/>
            <a:ext cx="4896544" cy="5616624"/>
          </a:xfrm>
        </p:spPr>
        <p:txBody>
          <a:bodyPr>
            <a:normAutofit/>
          </a:bodyPr>
          <a:lstStyle/>
          <a:p>
            <a:pPr algn="just"/>
            <a:r>
              <a:rPr lang="sl-SI" sz="2400" dirty="0" smtClean="0">
                <a:solidFill>
                  <a:srgbClr val="FF0000"/>
                </a:solidFill>
              </a:rPr>
              <a:t>„Sodobnemu umetnostnemu aktivizmu ne gre za opustitev umetnosti, prej bi se reklo, da skuša narediti umetnost koristno.“</a:t>
            </a:r>
          </a:p>
          <a:p>
            <a:pPr algn="just"/>
            <a:r>
              <a:rPr lang="sl-SI" sz="2400" i="1" dirty="0" smtClean="0">
                <a:solidFill>
                  <a:srgbClr val="FF0000"/>
                </a:solidFill>
              </a:rPr>
              <a:t>On art Activism</a:t>
            </a:r>
          </a:p>
          <a:p>
            <a:pPr algn="just"/>
            <a:endParaRPr lang="sl-SI" sz="2400" i="1" dirty="0">
              <a:solidFill>
                <a:srgbClr val="FF0000"/>
              </a:solidFill>
            </a:endParaRPr>
          </a:p>
          <a:p>
            <a:pPr algn="just"/>
            <a:r>
              <a:rPr lang="sl-SI" sz="2400" dirty="0" smtClean="0">
                <a:solidFill>
                  <a:srgbClr val="FF0000"/>
                </a:solidFill>
              </a:rPr>
              <a:t>„Medtem ko je zaradi oblikovanja predmet videti boljši, hkrati sproži sumničenje, da bi bil taisti predmet še posebej grd in odbijajoč, če bi odstranili oblikovano površje.“</a:t>
            </a:r>
          </a:p>
          <a:p>
            <a:pPr algn="just"/>
            <a:r>
              <a:rPr lang="sl-SI" sz="2400" i="1" dirty="0" smtClean="0">
                <a:solidFill>
                  <a:srgbClr val="FF0000"/>
                </a:solidFill>
              </a:rPr>
              <a:t>Self-Design and Aesthetic Responsibility</a:t>
            </a:r>
            <a:endParaRPr lang="en-US" sz="2400" i="1"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93" y="1196753"/>
            <a:ext cx="381642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207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274638"/>
            <a:ext cx="3898776" cy="2290266"/>
          </a:xfrm>
        </p:spPr>
        <p:txBody>
          <a:bodyPr>
            <a:normAutofit/>
          </a:bodyPr>
          <a:lstStyle/>
          <a:p>
            <a:r>
              <a:rPr lang="sl-SI" sz="3200" smtClean="0"/>
              <a:t>    Slavoj </a:t>
            </a:r>
            <a:r>
              <a:rPr lang="sl-SI" sz="3200" dirty="0" smtClean="0"/>
              <a:t>Žižek</a:t>
            </a:r>
            <a:endParaRPr lang="en-US" sz="3200" dirty="0"/>
          </a:p>
        </p:txBody>
      </p:sp>
      <p:sp>
        <p:nvSpPr>
          <p:cNvPr id="3" name="Content Placeholder 2"/>
          <p:cNvSpPr>
            <a:spLocks noGrp="1"/>
          </p:cNvSpPr>
          <p:nvPr>
            <p:ph idx="1"/>
          </p:nvPr>
        </p:nvSpPr>
        <p:spPr>
          <a:xfrm>
            <a:off x="179512" y="332656"/>
            <a:ext cx="4536504" cy="6192688"/>
          </a:xfrm>
        </p:spPr>
        <p:txBody>
          <a:bodyPr>
            <a:normAutofit fontScale="92500" lnSpcReduction="20000"/>
          </a:bodyPr>
          <a:lstStyle/>
          <a:p>
            <a:pPr algn="just"/>
            <a:r>
              <a:rPr lang="sl-SI" sz="2400" dirty="0" smtClean="0">
                <a:solidFill>
                  <a:srgbClr val="FF0000"/>
                </a:solidFill>
              </a:rPr>
              <a:t>„Če izrazimo problem pod temi pogoji, je alternativa naslednja: ali ‚pravi‘ multikulturalizem, ali padec univerzalne zahteve kot take. Obe rešitvi sta napačni iz preprostega razloga, da sploh nista različni, ampak na koncu sovpadeta: ‚pravi‘ multikulturalizem bi bil utopija nevtranega univerzalnega pravnega okvirja, ki bi omogočal </a:t>
            </a:r>
            <a:r>
              <a:rPr lang="sl-SI" sz="2400" dirty="0" smtClean="0"/>
              <a:t>vsaki posebni kulturi uveljaviti svojo identiteto.</a:t>
            </a:r>
            <a:r>
              <a:rPr lang="sl-SI" sz="2400" dirty="0" smtClean="0">
                <a:solidFill>
                  <a:srgbClr val="FF0000"/>
                </a:solidFill>
              </a:rPr>
              <a:t> Kar je treba narediti, je, da spremenimo celotno polje z uvedbo </a:t>
            </a:r>
            <a:r>
              <a:rPr lang="sl-SI" sz="2400" dirty="0" smtClean="0"/>
              <a:t>popolnoma drugačnega Univerzalnega, tistega z antagonističnim spopadom, ki se ne dogaja znotraj posebnih skupnosti, ampak razcepi sleherno skupnost od znotraj, tako da je ‚transkulturni‘ stik med skupnostmi skupni spopad</a:t>
            </a:r>
            <a:r>
              <a:rPr lang="sl-SI" sz="2400" dirty="0" smtClean="0">
                <a:solidFill>
                  <a:srgbClr val="FF0000"/>
                </a:solidFill>
              </a:rPr>
              <a:t>.“</a:t>
            </a:r>
            <a:endParaRPr lang="en-US" sz="2400"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852936"/>
            <a:ext cx="4032448" cy="308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532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r>
              <a:rPr lang="en-US" sz="3200" dirty="0"/>
              <a:t>Louise Buck, Telegraph</a:t>
            </a:r>
          </a:p>
        </p:txBody>
      </p:sp>
      <p:sp>
        <p:nvSpPr>
          <p:cNvPr id="3" name="Content Placeholder 2"/>
          <p:cNvSpPr>
            <a:spLocks noGrp="1"/>
          </p:cNvSpPr>
          <p:nvPr>
            <p:ph idx="1"/>
          </p:nvPr>
        </p:nvSpPr>
        <p:spPr>
          <a:xfrm>
            <a:off x="457200" y="1124744"/>
            <a:ext cx="8229600" cy="5472608"/>
          </a:xfrm>
        </p:spPr>
        <p:txBody>
          <a:bodyPr>
            <a:normAutofit/>
          </a:bodyPr>
          <a:lstStyle/>
          <a:p>
            <a:pPr algn="just"/>
            <a:endParaRPr lang="sl-SI" sz="2400" dirty="0" smtClean="0"/>
          </a:p>
          <a:p>
            <a:pPr algn="just"/>
            <a:endParaRPr lang="sl-SI" sz="2400" dirty="0"/>
          </a:p>
          <a:p>
            <a:pPr algn="just"/>
            <a:r>
              <a:rPr lang="sl-SI" sz="2400" dirty="0" smtClean="0"/>
              <a:t>Kljub naslovu, ki povezuje umetnost z življenjem, je Macelina razstava postala tarča napadov, ker je komajda kaj upoštevala zdajšnjo globalno klimo.</a:t>
            </a:r>
            <a:endParaRPr lang="en-US" sz="2400" dirty="0"/>
          </a:p>
          <a:p>
            <a:pPr algn="just"/>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500" y="4077072"/>
            <a:ext cx="2000250"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435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Autofit/>
          </a:bodyPr>
          <a:lstStyle/>
          <a:p>
            <a:r>
              <a:rPr lang="en-US" sz="3200" dirty="0"/>
              <a:t>Holland Cotter, New York Times </a:t>
            </a:r>
          </a:p>
        </p:txBody>
      </p:sp>
      <p:sp>
        <p:nvSpPr>
          <p:cNvPr id="3" name="Content Placeholder 2"/>
          <p:cNvSpPr>
            <a:spLocks noGrp="1"/>
          </p:cNvSpPr>
          <p:nvPr>
            <p:ph idx="1"/>
          </p:nvPr>
        </p:nvSpPr>
        <p:spPr>
          <a:xfrm>
            <a:off x="457200" y="980728"/>
            <a:ext cx="8229600" cy="5472608"/>
          </a:xfrm>
        </p:spPr>
        <p:txBody>
          <a:bodyPr/>
          <a:lstStyle/>
          <a:p>
            <a:pPr algn="just"/>
            <a:endParaRPr lang="sl-SI" sz="2400" dirty="0" smtClean="0"/>
          </a:p>
          <a:p>
            <a:pPr algn="just"/>
            <a:r>
              <a:rPr lang="sl-SI" sz="2400" dirty="0" smtClean="0"/>
              <a:t>Tempiranje ni vse, je pa kar precej. Ko bi mili in mehki Beneški bienale 2017 „Viva Arte Viva“ prišel pred dvema, štirimi ali šestimi leti, bi ga morda vzeli za svojega in bi bil celo smiseln. Ker pa prihaja po brexitu in po Trumpu, je videti skoraj perverzno iz takta s političnim ritmom in ni niti blizu zadostni moči, s katero bi sam sebi določil ritem.</a:t>
            </a:r>
            <a:endParaRPr lang="en-US" sz="2400"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3418012"/>
            <a:ext cx="18113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91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normAutofit fontScale="90000"/>
          </a:bodyPr>
          <a:lstStyle/>
          <a:p>
            <a:r>
              <a:rPr lang="en-US" sz="3200" dirty="0" err="1"/>
              <a:t>Okwui</a:t>
            </a:r>
            <a:r>
              <a:rPr lang="en-US" sz="3200" dirty="0"/>
              <a:t> </a:t>
            </a:r>
            <a:r>
              <a:rPr lang="en-US" sz="3200" dirty="0" err="1"/>
              <a:t>Enwesor</a:t>
            </a:r>
            <a:r>
              <a:rPr lang="en-US" sz="3200" dirty="0"/>
              <a:t> 2015 Biennale</a:t>
            </a:r>
            <a:br>
              <a:rPr lang="en-US" sz="3200" dirty="0"/>
            </a:br>
            <a:r>
              <a:rPr lang="en-US" sz="3200" dirty="0"/>
              <a:t>All the Worlds Futures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0072" y="1268760"/>
            <a:ext cx="3621338" cy="5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84784"/>
            <a:ext cx="131127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5" y="3789041"/>
            <a:ext cx="2837382" cy="2618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Isosceles Triangle 3"/>
          <p:cNvSpPr/>
          <p:nvPr/>
        </p:nvSpPr>
        <p:spPr>
          <a:xfrm>
            <a:off x="179512" y="3789041"/>
            <a:ext cx="2808312" cy="2618307"/>
          </a:xfrm>
          <a:prstGeom prst="triangle">
            <a:avLst>
              <a:gd name="adj" fmla="val 49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smtClean="0"/>
              <a:t>Politična zavzetost namesto umetniške</a:t>
            </a:r>
            <a:endParaRPr lang="en-US" sz="1600" dirty="0"/>
          </a:p>
        </p:txBody>
      </p:sp>
    </p:spTree>
    <p:extLst>
      <p:ext uri="{BB962C8B-B14F-4D97-AF65-F5344CB8AC3E}">
        <p14:creationId xmlns:p14="http://schemas.microsoft.com/office/powerpoint/2010/main" val="768413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38138"/>
          </a:xfrm>
        </p:spPr>
        <p:txBody>
          <a:bodyPr>
            <a:normAutofit fontScale="90000"/>
          </a:bodyPr>
          <a:lstStyle/>
          <a:p>
            <a:pPr algn="l"/>
            <a:r>
              <a:rPr lang="en-US" sz="3200" i="1" dirty="0" err="1">
                <a:solidFill>
                  <a:srgbClr val="FF0000"/>
                </a:solidFill>
              </a:rPr>
              <a:t>documenta</a:t>
            </a:r>
            <a:r>
              <a:rPr lang="en-US" sz="3200" dirty="0">
                <a:solidFill>
                  <a:srgbClr val="FF0000"/>
                </a:solidFill>
              </a:rPr>
              <a:t> 8</a:t>
            </a:r>
            <a:br>
              <a:rPr lang="en-US" sz="3200" dirty="0">
                <a:solidFill>
                  <a:srgbClr val="FF0000"/>
                </a:solidFill>
              </a:rPr>
            </a:br>
            <a:r>
              <a:rPr lang="en-US" sz="3200" dirty="0" smtClean="0">
                <a:solidFill>
                  <a:srgbClr val="FF0000"/>
                </a:solidFill>
              </a:rPr>
              <a:t>12</a:t>
            </a:r>
            <a:r>
              <a:rPr lang="sl-SI" sz="3200" dirty="0" smtClean="0">
                <a:solidFill>
                  <a:srgbClr val="FF0000"/>
                </a:solidFill>
              </a:rPr>
              <a:t>.</a:t>
            </a:r>
            <a:r>
              <a:rPr lang="en-US" sz="3200" dirty="0" smtClean="0">
                <a:solidFill>
                  <a:srgbClr val="FF0000"/>
                </a:solidFill>
              </a:rPr>
              <a:t> </a:t>
            </a:r>
            <a:r>
              <a:rPr lang="sl-SI" sz="3200" dirty="0" smtClean="0">
                <a:solidFill>
                  <a:srgbClr val="FF0000"/>
                </a:solidFill>
              </a:rPr>
              <a:t>junij</a:t>
            </a:r>
            <a:r>
              <a:rPr lang="en-US" sz="3200" dirty="0" smtClean="0">
                <a:solidFill>
                  <a:srgbClr val="FF0000"/>
                </a:solidFill>
              </a:rPr>
              <a:t>– 20</a:t>
            </a:r>
            <a:r>
              <a:rPr lang="sl-SI" sz="3200" dirty="0" smtClean="0">
                <a:solidFill>
                  <a:srgbClr val="FF0000"/>
                </a:solidFill>
              </a:rPr>
              <a:t>. september</a:t>
            </a:r>
            <a:r>
              <a:rPr lang="en-US" sz="3200" dirty="0" smtClean="0">
                <a:solidFill>
                  <a:srgbClr val="FF0000"/>
                </a:solidFill>
              </a:rPr>
              <a:t> </a:t>
            </a:r>
            <a:r>
              <a:rPr lang="en-US" sz="3200" dirty="0">
                <a:solidFill>
                  <a:srgbClr val="FF0000"/>
                </a:solidFill>
              </a:rPr>
              <a:t>1987 </a:t>
            </a:r>
            <a:br>
              <a:rPr lang="en-US" sz="3200" dirty="0">
                <a:solidFill>
                  <a:srgbClr val="FF0000"/>
                </a:solidFill>
              </a:rPr>
            </a:br>
            <a:endParaRPr lang="en-US" sz="3200" dirty="0">
              <a:solidFill>
                <a:srgbClr val="FF0000"/>
              </a:solidFill>
            </a:endParaRPr>
          </a:p>
        </p:txBody>
      </p:sp>
      <p:sp>
        <p:nvSpPr>
          <p:cNvPr id="3" name="Content Placeholder 2"/>
          <p:cNvSpPr>
            <a:spLocks noGrp="1"/>
          </p:cNvSpPr>
          <p:nvPr>
            <p:ph idx="1"/>
          </p:nvPr>
        </p:nvSpPr>
        <p:spPr>
          <a:xfrm>
            <a:off x="251520" y="1196752"/>
            <a:ext cx="8712968" cy="5472608"/>
          </a:xfrm>
        </p:spPr>
        <p:txBody>
          <a:bodyPr>
            <a:normAutofit fontScale="85000" lnSpcReduction="20000"/>
          </a:bodyPr>
          <a:lstStyle/>
          <a:p>
            <a:pPr algn="just"/>
            <a:r>
              <a:rPr lang="sl-SI" sz="3100" dirty="0" smtClean="0"/>
              <a:t>Umetniški direktor:</a:t>
            </a:r>
            <a:endParaRPr lang="en-US" sz="3100" dirty="0"/>
          </a:p>
          <a:p>
            <a:pPr algn="just"/>
            <a:r>
              <a:rPr lang="en-US" sz="3100" dirty="0"/>
              <a:t>Manfred </a:t>
            </a:r>
            <a:r>
              <a:rPr lang="en-US" sz="3100" dirty="0" err="1"/>
              <a:t>Schneckenburger</a:t>
            </a:r>
            <a:endParaRPr lang="en-US" sz="3100" dirty="0"/>
          </a:p>
          <a:p>
            <a:pPr algn="just"/>
            <a:r>
              <a:rPr lang="en-US" sz="3100" dirty="0" smtClean="0"/>
              <a:t>317</a:t>
            </a:r>
            <a:r>
              <a:rPr lang="sl-SI" sz="3100" dirty="0" smtClean="0"/>
              <a:t> umetnikov</a:t>
            </a:r>
            <a:endParaRPr lang="en-US" sz="3100" dirty="0"/>
          </a:p>
          <a:p>
            <a:pPr algn="just"/>
            <a:r>
              <a:rPr lang="en-US" sz="3100" dirty="0" smtClean="0"/>
              <a:t>486.811</a:t>
            </a:r>
            <a:r>
              <a:rPr lang="sl-SI" sz="3100" dirty="0" smtClean="0"/>
              <a:t> obiskovalk in obiskovalcev</a:t>
            </a:r>
            <a:endParaRPr lang="en-US" sz="3100" dirty="0"/>
          </a:p>
          <a:p>
            <a:pPr algn="just"/>
            <a:r>
              <a:rPr lang="sl-SI" sz="3100" dirty="0" smtClean="0"/>
              <a:t>Proračun </a:t>
            </a:r>
            <a:r>
              <a:rPr lang="en-US" sz="3100" dirty="0" smtClean="0"/>
              <a:t>8.960.963 </a:t>
            </a:r>
            <a:r>
              <a:rPr lang="en-US" sz="3100" dirty="0"/>
              <a:t>DM </a:t>
            </a:r>
          </a:p>
          <a:p>
            <a:pPr algn="just"/>
            <a:r>
              <a:rPr lang="en-US" sz="3100" dirty="0" smtClean="0"/>
              <a:t>„</a:t>
            </a:r>
            <a:r>
              <a:rPr lang="sl-SI" sz="3100" dirty="0" smtClean="0"/>
              <a:t>...</a:t>
            </a:r>
            <a:r>
              <a:rPr lang="sl-SI" sz="3100" i="1" dirty="0" smtClean="0"/>
              <a:t>documento </a:t>
            </a:r>
            <a:r>
              <a:rPr lang="sl-SI" sz="3100" dirty="0" smtClean="0"/>
              <a:t> lahko obtožujete za karkoli, ne pa za poljubnost izbora...“</a:t>
            </a:r>
            <a:endParaRPr lang="en-US" sz="3100" dirty="0"/>
          </a:p>
          <a:p>
            <a:pPr algn="just"/>
            <a:r>
              <a:rPr lang="en-US" sz="3100" dirty="0" smtClean="0"/>
              <a:t>„</a:t>
            </a:r>
            <a:r>
              <a:rPr lang="sl-SI" sz="3100" dirty="0" smtClean="0"/>
              <a:t>...</a:t>
            </a:r>
            <a:r>
              <a:rPr lang="sl-SI" sz="3100" i="1" dirty="0" smtClean="0"/>
              <a:t>documenta</a:t>
            </a:r>
            <a:r>
              <a:rPr lang="sl-SI" sz="3100" dirty="0" smtClean="0"/>
              <a:t> je razstava, ne pa politični program. Tu razstavljena umetniška dela imajo politični izraz.“ </a:t>
            </a:r>
          </a:p>
          <a:p>
            <a:pPr algn="just"/>
            <a:r>
              <a:rPr lang="en-US" sz="3100" dirty="0" smtClean="0"/>
              <a:t>„</a:t>
            </a:r>
            <a:r>
              <a:rPr lang="sl-SI" sz="3100" dirty="0" smtClean="0"/>
              <a:t>Aktualno vprašanje pa je: </a:t>
            </a:r>
            <a:r>
              <a:rPr lang="sl-SI" sz="3100" dirty="0" smtClean="0">
                <a:solidFill>
                  <a:srgbClr val="FF0000"/>
                </a:solidFill>
              </a:rPr>
              <a:t>se je utopija poslovila iz naše družbe, mišljenja, in umetnosti</a:t>
            </a:r>
            <a:r>
              <a:rPr lang="sl-SI" sz="3100" dirty="0" smtClean="0"/>
              <a:t>?...Morebiti se je odpovedala daljnjim in velikim načrtom sveta in družbe, da bi prešla k bližnjim, individualnim, ustvarjalnim, osmozi podobnim procesom. Vprašanje, ali je v tem primeru za kaj takega prostor </a:t>
            </a:r>
            <a:r>
              <a:rPr lang="sl-SI" sz="3100" i="1" dirty="0" smtClean="0"/>
              <a:t>documenta</a:t>
            </a:r>
            <a:r>
              <a:rPr lang="sl-SI" sz="3100" dirty="0" smtClean="0"/>
              <a:t>, utegne biti upravičeno.“</a:t>
            </a:r>
            <a:endParaRPr lang="en-US" sz="3100" dirty="0"/>
          </a:p>
          <a:p>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404664"/>
            <a:ext cx="2163763"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5066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04056"/>
          </a:xfrm>
        </p:spPr>
        <p:txBody>
          <a:bodyPr>
            <a:noAutofit/>
          </a:bodyPr>
          <a:lstStyle/>
          <a:p>
            <a:r>
              <a:rPr lang="sl-SI" sz="2800" dirty="0" smtClean="0">
                <a:solidFill>
                  <a:srgbClr val="00B050"/>
                </a:solidFill>
              </a:rPr>
              <a:t>Nazivi – oznake za zdajšnjo umetnost</a:t>
            </a:r>
            <a:endParaRPr lang="en-US" sz="2800" dirty="0">
              <a:solidFill>
                <a:srgbClr val="00B050"/>
              </a:solidFill>
            </a:endParaRPr>
          </a:p>
        </p:txBody>
      </p:sp>
      <p:sp>
        <p:nvSpPr>
          <p:cNvPr id="3" name="Content Placeholder 2"/>
          <p:cNvSpPr>
            <a:spLocks noGrp="1"/>
          </p:cNvSpPr>
          <p:nvPr>
            <p:ph idx="1"/>
          </p:nvPr>
        </p:nvSpPr>
        <p:spPr>
          <a:xfrm>
            <a:off x="251520" y="692696"/>
            <a:ext cx="8640960" cy="5976664"/>
          </a:xfrm>
        </p:spPr>
        <p:txBody>
          <a:bodyPr>
            <a:normAutofit fontScale="92500"/>
          </a:bodyPr>
          <a:lstStyle/>
          <a:p>
            <a:pPr algn="just"/>
            <a:r>
              <a:rPr lang="sl-SI" sz="2400" dirty="0" smtClean="0">
                <a:solidFill>
                  <a:srgbClr val="FF0000"/>
                </a:solidFill>
              </a:rPr>
              <a:t>Modernizem</a:t>
            </a:r>
            <a:r>
              <a:rPr lang="sl-SI" sz="2400" dirty="0" smtClean="0"/>
              <a:t>: obdobje poznega devetnajstega in zgodnjega dvajsetega stoletja, ki se odmika od razsvetljenskih predpostavk v dvom o napredku, vezanem na industrijsko produkcijo in kapitalistična razmerja; </a:t>
            </a:r>
            <a:r>
              <a:rPr lang="sl-SI" sz="2400" dirty="0" smtClean="0">
                <a:solidFill>
                  <a:srgbClr val="FF0000"/>
                </a:solidFill>
              </a:rPr>
              <a:t>-modernizem </a:t>
            </a:r>
            <a:r>
              <a:rPr lang="sl-SI" sz="2400" dirty="0" smtClean="0"/>
              <a:t>v post-modernizmu pa meri na odmik od razsvetljenskih velikih pripovedi vključno z vero v napredek = -modernizem v zvezi post-modernizem je proizvod post-modernizma, in takega imamo v sodobni umetnosti (re-modernizem, pravi Terry Smith)</a:t>
            </a:r>
          </a:p>
          <a:p>
            <a:pPr algn="just"/>
            <a:r>
              <a:rPr lang="sl-SI" sz="2400" dirty="0" smtClean="0">
                <a:solidFill>
                  <a:srgbClr val="FF0000"/>
                </a:solidFill>
              </a:rPr>
              <a:t>Postmodernizem</a:t>
            </a:r>
            <a:r>
              <a:rPr lang="sl-SI" sz="2400" dirty="0" smtClean="0"/>
              <a:t>: od srede dvajsetega stoletja do njegovega konca kot slovo od modernizma (glej zgoraj) in njegovih velikih pripovedi (humanizem, emancipacija, historični napredek...); „Anything Goes!“ </a:t>
            </a:r>
          </a:p>
          <a:p>
            <a:pPr algn="just"/>
            <a:r>
              <a:rPr lang="sl-SI" sz="2400" dirty="0" smtClean="0">
                <a:solidFill>
                  <a:srgbClr val="FF0000"/>
                </a:solidFill>
              </a:rPr>
              <a:t>Sodobnost</a:t>
            </a:r>
            <a:r>
              <a:rPr lang="sl-SI" sz="2400" dirty="0" smtClean="0"/>
              <a:t>: ali: izstop iz zgodovinskega časa preteklost/sedanjost/bodočnost v zdajšnjost (neposredno nasprotje modernosti); ali: zavrnitev hierarhične piramide modernosti in aktualnost tranzicije; ali: povratek k avguštinskemu toku časa (preteklost ohranjena v sedanjosti, sedanjost kot trenutek zdajšnjosti, prihodnost najavljena v sedanjosti = sodobnost kot splet treh časov)</a:t>
            </a:r>
            <a:endParaRPr lang="en-US" sz="2400" dirty="0">
              <a:solidFill>
                <a:srgbClr val="FF0000"/>
              </a:solidFill>
            </a:endParaRPr>
          </a:p>
        </p:txBody>
      </p:sp>
    </p:spTree>
    <p:extLst>
      <p:ext uri="{BB962C8B-B14F-4D97-AF65-F5344CB8AC3E}">
        <p14:creationId xmlns:p14="http://schemas.microsoft.com/office/powerpoint/2010/main" val="2383712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630" y="165512"/>
            <a:ext cx="4032448" cy="3273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nip Diagonal Corner Rectangle 3"/>
          <p:cNvSpPr/>
          <p:nvPr/>
        </p:nvSpPr>
        <p:spPr>
          <a:xfrm>
            <a:off x="4499992" y="188640"/>
            <a:ext cx="4176464" cy="136815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Podpredsednik upravnega odbora Whitney muzeja proizvaja pripomočke za preganjanje migrantov na ameriških mejah.</a:t>
            </a:r>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4581128"/>
            <a:ext cx="1864048" cy="206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nip and Round Single Corner Rectangle 5"/>
          <p:cNvSpPr/>
          <p:nvPr/>
        </p:nvSpPr>
        <p:spPr>
          <a:xfrm>
            <a:off x="2339752" y="4869160"/>
            <a:ext cx="4608511" cy="1659074"/>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Azijska skupina žensk protestira proti razstavi fotografij Nobuyoshija Arakija, ker ženske prikazuje kot objekte in modelov ne plačuje pošteno, in se je pogosto hvalil, da je imel z modeli seksualno razmerje, da jih je lahko upodobil  </a:t>
            </a:r>
            <a:endParaRPr lang="en-US"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333" y="1628800"/>
            <a:ext cx="3456384" cy="1416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nip Diagonal Corner Rectangle 6"/>
          <p:cNvSpPr/>
          <p:nvPr/>
        </p:nvSpPr>
        <p:spPr>
          <a:xfrm>
            <a:off x="251520" y="3140968"/>
            <a:ext cx="8424936" cy="671446"/>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Dana Schutz „Odprta krsta“ zavrnjena, ker jo je po ikoni-fotografiji naslikala belka.</a:t>
            </a:r>
            <a:endParaRPr lang="en-US"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875" y="3818184"/>
            <a:ext cx="1512169" cy="115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nip Diagonal Corner Rectangle 7"/>
          <p:cNvSpPr/>
          <p:nvPr/>
        </p:nvSpPr>
        <p:spPr>
          <a:xfrm>
            <a:off x="1979712" y="4044223"/>
            <a:ext cx="5040560" cy="70294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Se ponovi ob predlogu, da Luke Willis Thompson dobi Turnerjevo nagrado.</a:t>
            </a:r>
            <a:endParaRPr lang="en-US" dirty="0"/>
          </a:p>
        </p:txBody>
      </p:sp>
    </p:spTree>
    <p:extLst>
      <p:ext uri="{BB962C8B-B14F-4D97-AF65-F5344CB8AC3E}">
        <p14:creationId xmlns:p14="http://schemas.microsoft.com/office/powerpoint/2010/main" val="4054409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0026"/>
          </a:xfrm>
        </p:spPr>
        <p:txBody>
          <a:bodyPr>
            <a:normAutofit fontScale="90000"/>
          </a:bodyPr>
          <a:lstStyle/>
          <a:p>
            <a:endParaRPr lang="en-US" dirty="0"/>
          </a:p>
        </p:txBody>
      </p:sp>
      <p:sp>
        <p:nvSpPr>
          <p:cNvPr id="3" name="Content Placeholder 2"/>
          <p:cNvSpPr>
            <a:spLocks noGrp="1"/>
          </p:cNvSpPr>
          <p:nvPr>
            <p:ph idx="1"/>
          </p:nvPr>
        </p:nvSpPr>
        <p:spPr>
          <a:xfrm>
            <a:off x="457200" y="692696"/>
            <a:ext cx="8229600" cy="5832648"/>
          </a:xfrm>
        </p:spPr>
        <p:txBody>
          <a:bodyPr>
            <a:normAutofit/>
          </a:bodyPr>
          <a:lstStyle/>
          <a:p>
            <a:pPr algn="just"/>
            <a:r>
              <a:rPr lang="sl-SI" sz="2400" dirty="0" smtClean="0">
                <a:solidFill>
                  <a:srgbClr val="FF0000"/>
                </a:solidFill>
              </a:rPr>
              <a:t>Sodobna umetnost</a:t>
            </a:r>
            <a:r>
              <a:rPr lang="sl-SI" sz="2400" dirty="0" smtClean="0"/>
              <a:t>: z začetki nekje v šestdesetih letih dvajsetega stoletja se spotoma širi in danes zavzema že večji del umetniške produkcije, vendar z več tokovi (Terry Smith: trije v prostoru, ker sodobnost ni čas, kot modernost, ki je vedno „zadnji čas“); „Anything Goes!“ se prelevi v „Vsi smo sodobni!“ – novo več ne more izpodriniti starega, niti ni nujno boljše od starega; odpadejo hierarhične razporeditve kultur v časovnem in prostorskem zaporedju; </a:t>
            </a:r>
          </a:p>
          <a:p>
            <a:pPr algn="just"/>
            <a:endParaRPr lang="sl-SI" sz="2400" dirty="0" smtClean="0">
              <a:solidFill>
                <a:srgbClr val="FF0000"/>
              </a:solidFill>
            </a:endParaRPr>
          </a:p>
          <a:p>
            <a:pPr algn="just"/>
            <a:r>
              <a:rPr lang="sl-SI" sz="2400" dirty="0" smtClean="0">
                <a:solidFill>
                  <a:srgbClr val="FF0000"/>
                </a:solidFill>
              </a:rPr>
              <a:t>Post-sodobna umetnost</a:t>
            </a:r>
            <a:r>
              <a:rPr lang="sl-SI" sz="2400" dirty="0" smtClean="0"/>
              <a:t>: izhodišče je dejstvo, da je estetska izkušnja nekaj univerzalnega za človeštvo in zato nepogrešljiva za komunikacijo, ki vzpostavlja globalno etičnost, da pa bi to lahko storila, mora obnoviti tisto, kar je dekonstrukcija spremenila v ruševine.</a:t>
            </a:r>
            <a:endParaRPr lang="en-US" sz="2400" dirty="0">
              <a:solidFill>
                <a:srgbClr val="FF0000"/>
              </a:solidFill>
            </a:endParaRPr>
          </a:p>
        </p:txBody>
      </p:sp>
    </p:spTree>
    <p:extLst>
      <p:ext uri="{BB962C8B-B14F-4D97-AF65-F5344CB8AC3E}">
        <p14:creationId xmlns:p14="http://schemas.microsoft.com/office/powerpoint/2010/main" val="3781455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pPr algn="just"/>
            <a:r>
              <a:rPr lang="en-US" sz="2400" dirty="0" err="1"/>
              <a:t>Hierarhija</a:t>
            </a:r>
            <a:r>
              <a:rPr lang="en-US" sz="2400" dirty="0"/>
              <a:t> </a:t>
            </a:r>
            <a:r>
              <a:rPr lang="en-US" sz="2400" dirty="0" err="1"/>
              <a:t>obdobij</a:t>
            </a:r>
            <a:r>
              <a:rPr lang="en-US" sz="2400" dirty="0"/>
              <a:t> in </a:t>
            </a:r>
            <a:r>
              <a:rPr lang="en-US" sz="2400" dirty="0" err="1"/>
              <a:t>vodilnih</a:t>
            </a:r>
            <a:r>
              <a:rPr lang="en-US" sz="2400" dirty="0"/>
              <a:t> </a:t>
            </a:r>
            <a:r>
              <a:rPr lang="en-US" sz="2400" dirty="0" err="1"/>
              <a:t>ljudstev</a:t>
            </a:r>
            <a:r>
              <a:rPr lang="en-US" sz="2400" dirty="0"/>
              <a:t> </a:t>
            </a:r>
            <a:r>
              <a:rPr lang="en-US" sz="2400" dirty="0" err="1"/>
              <a:t>univerzalnega</a:t>
            </a:r>
            <a:r>
              <a:rPr lang="en-US" sz="2400" dirty="0"/>
              <a:t> </a:t>
            </a:r>
            <a:r>
              <a:rPr lang="en-US" sz="2400" dirty="0" err="1"/>
              <a:t>časa</a:t>
            </a:r>
            <a:r>
              <a:rPr lang="en-US" sz="2400" dirty="0"/>
              <a:t> in </a:t>
            </a:r>
            <a:r>
              <a:rPr lang="en-US" sz="2400" dirty="0" err="1"/>
              <a:t>prostora</a:t>
            </a:r>
            <a:endParaRPr lang="en-US" sz="24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1944793" cy="235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908721"/>
            <a:ext cx="2208659"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39752" y="1268760"/>
            <a:ext cx="1274440"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Turgot </a:t>
            </a:r>
          </a:p>
          <a:p>
            <a:pPr algn="ctr"/>
            <a:r>
              <a:rPr lang="sl-SI" dirty="0" smtClean="0"/>
              <a:t>1727-1781</a:t>
            </a:r>
            <a:endParaRPr lang="en-US" dirty="0"/>
          </a:p>
        </p:txBody>
      </p:sp>
      <p:sp>
        <p:nvSpPr>
          <p:cNvPr id="5" name="Rectangle 4"/>
          <p:cNvSpPr/>
          <p:nvPr/>
        </p:nvSpPr>
        <p:spPr>
          <a:xfrm>
            <a:off x="5292080" y="1268760"/>
            <a:ext cx="122413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Comte</a:t>
            </a:r>
          </a:p>
          <a:p>
            <a:pPr algn="ctr"/>
            <a:r>
              <a:rPr lang="sl-SI" dirty="0" smtClean="0"/>
              <a:t>1798-1857</a:t>
            </a:r>
            <a:endParaRPr lang="en-US" dirty="0"/>
          </a:p>
        </p:txBody>
      </p:sp>
      <p:sp>
        <p:nvSpPr>
          <p:cNvPr id="11" name="Frame 10"/>
          <p:cNvSpPr/>
          <p:nvPr/>
        </p:nvSpPr>
        <p:spPr>
          <a:xfrm>
            <a:off x="251520" y="3429000"/>
            <a:ext cx="3312368" cy="20162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sl-SI" dirty="0" smtClean="0">
                <a:solidFill>
                  <a:schemeClr val="tx1"/>
                </a:solidFill>
              </a:rPr>
              <a:t>Lovci in nabiralci</a:t>
            </a:r>
          </a:p>
          <a:p>
            <a:pPr marL="342900" indent="-342900" algn="ctr">
              <a:buAutoNum type="arabicPeriod"/>
            </a:pPr>
            <a:r>
              <a:rPr lang="sl-SI" dirty="0" smtClean="0">
                <a:solidFill>
                  <a:schemeClr val="tx1"/>
                </a:solidFill>
              </a:rPr>
              <a:t>Pastirji</a:t>
            </a:r>
          </a:p>
          <a:p>
            <a:pPr marL="342900" indent="-342900" algn="ctr">
              <a:buAutoNum type="arabicPeriod"/>
            </a:pPr>
            <a:r>
              <a:rPr lang="sl-SI" dirty="0" smtClean="0">
                <a:solidFill>
                  <a:schemeClr val="tx1"/>
                </a:solidFill>
              </a:rPr>
              <a:t>Poljedelci</a:t>
            </a:r>
          </a:p>
          <a:p>
            <a:pPr marL="342900" indent="-342900" algn="ctr">
              <a:buAutoNum type="arabicPeriod"/>
            </a:pPr>
            <a:r>
              <a:rPr lang="sl-SI" dirty="0" smtClean="0">
                <a:solidFill>
                  <a:schemeClr val="tx1"/>
                </a:solidFill>
              </a:rPr>
              <a:t>Trgovsko-tržna družba</a:t>
            </a:r>
            <a:endParaRPr lang="en-US" dirty="0">
              <a:solidFill>
                <a:schemeClr val="tx1"/>
              </a:solidFill>
            </a:endParaRPr>
          </a:p>
        </p:txBody>
      </p:sp>
      <p:sp>
        <p:nvSpPr>
          <p:cNvPr id="12" name="Bevel 11"/>
          <p:cNvSpPr/>
          <p:nvPr/>
        </p:nvSpPr>
        <p:spPr>
          <a:xfrm>
            <a:off x="4788024" y="3284984"/>
            <a:ext cx="4210768" cy="331236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sl-SI" dirty="0" smtClean="0"/>
              <a:t>Teološka stopnja</a:t>
            </a:r>
          </a:p>
          <a:p>
            <a:pPr marL="342900" indent="-342900" algn="ctr">
              <a:buAutoNum type="arabicPeriod"/>
            </a:pPr>
            <a:r>
              <a:rPr lang="sl-SI" dirty="0" smtClean="0"/>
              <a:t>Metafizična stopnja</a:t>
            </a:r>
          </a:p>
          <a:p>
            <a:pPr marL="342900" indent="-342900" algn="ctr">
              <a:buAutoNum type="arabicPeriod"/>
            </a:pPr>
            <a:r>
              <a:rPr lang="sl-SI" dirty="0" smtClean="0"/>
              <a:t>Pozitivna stopnja</a:t>
            </a:r>
          </a:p>
          <a:p>
            <a:pPr marL="342900" indent="-342900" algn="ctr">
              <a:buAutoNum type="arabicPeriod"/>
            </a:pPr>
            <a:endParaRPr lang="sl-SI" dirty="0"/>
          </a:p>
          <a:p>
            <a:pPr algn="ctr"/>
            <a:r>
              <a:rPr lang="sl-SI" dirty="0" smtClean="0"/>
              <a:t>Vsaka stopnja ima tri obdobja, prihaja pa še četrta stopnja oziroma deseto, še nedoseženo  obdobje napredka</a:t>
            </a:r>
            <a:endParaRPr lang="en-US" dirty="0"/>
          </a:p>
        </p:txBody>
      </p:sp>
    </p:spTree>
    <p:extLst>
      <p:ext uri="{BB962C8B-B14F-4D97-AF65-F5344CB8AC3E}">
        <p14:creationId xmlns:p14="http://schemas.microsoft.com/office/powerpoint/2010/main" val="3796382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sl-SI" sz="3200" dirty="0" smtClean="0"/>
              <a:t>Gutai (gu = orodje, tai = telo)</a:t>
            </a:r>
            <a:endParaRPr lang="en-US" sz="3200" dirty="0"/>
          </a:p>
        </p:txBody>
      </p:sp>
      <p:sp>
        <p:nvSpPr>
          <p:cNvPr id="3" name="Content Placeholder 2"/>
          <p:cNvSpPr>
            <a:spLocks noGrp="1"/>
          </p:cNvSpPr>
          <p:nvPr>
            <p:ph idx="1"/>
          </p:nvPr>
        </p:nvSpPr>
        <p:spPr>
          <a:xfrm>
            <a:off x="457200" y="1196752"/>
            <a:ext cx="8229600" cy="4929411"/>
          </a:xfrm>
        </p:spPr>
        <p:txBody>
          <a:bodyPr>
            <a:normAutofit/>
          </a:bodyPr>
          <a:lstStyle/>
          <a:p>
            <a:pPr algn="just"/>
            <a:r>
              <a:rPr lang="sl-SI" sz="2400" dirty="0" smtClean="0"/>
              <a:t>Navezati na japonsko moderno umetnost pred vojno, navezati na japonsko umetnost pred modernizacijo, navezati na najnovejšo pariško ali ameriško usmeritev? Eksplozivnost je sodobnost.</a:t>
            </a:r>
          </a:p>
          <a:p>
            <a:pPr algn="just"/>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054" y="2996952"/>
            <a:ext cx="466725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ardrop 3"/>
          <p:cNvSpPr/>
          <p:nvPr/>
        </p:nvSpPr>
        <p:spPr>
          <a:xfrm>
            <a:off x="251520" y="2996952"/>
            <a:ext cx="1706488" cy="325755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Kazuo Shiraga</a:t>
            </a:r>
          </a:p>
          <a:p>
            <a:pPr algn="ctr"/>
            <a:r>
              <a:rPr lang="sl-SI" dirty="0" smtClean="0"/>
              <a:t>1955</a:t>
            </a:r>
          </a:p>
          <a:p>
            <a:pPr algn="ctr"/>
            <a:r>
              <a:rPr lang="sl-SI" dirty="0" smtClean="0"/>
              <a:t>Izzivanje blata</a:t>
            </a:r>
            <a:endParaRPr lang="en-US" dirty="0"/>
          </a:p>
        </p:txBody>
      </p:sp>
    </p:spTree>
    <p:extLst>
      <p:ext uri="{BB962C8B-B14F-4D97-AF65-F5344CB8AC3E}">
        <p14:creationId xmlns:p14="http://schemas.microsoft.com/office/powerpoint/2010/main" val="2207391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0648"/>
            <a:ext cx="2880320"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024843"/>
            <a:ext cx="374441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4437112"/>
            <a:ext cx="3457947" cy="208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476672"/>
            <a:ext cx="4204692"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059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sz="3200" dirty="0" smtClean="0">
                <a:solidFill>
                  <a:schemeClr val="tx2">
                    <a:lumMod val="60000"/>
                    <a:lumOff val="40000"/>
                  </a:schemeClr>
                </a:solidFill>
              </a:rPr>
              <a:t>Kvadratura kroga sodobne umetnosti</a:t>
            </a:r>
            <a:br>
              <a:rPr lang="sl-SI" sz="3200" dirty="0" smtClean="0">
                <a:solidFill>
                  <a:schemeClr val="tx2">
                    <a:lumMod val="60000"/>
                    <a:lumOff val="40000"/>
                  </a:schemeClr>
                </a:solidFill>
              </a:rPr>
            </a:br>
            <a:r>
              <a:rPr lang="sl-SI" sz="3200" dirty="0" smtClean="0">
                <a:solidFill>
                  <a:schemeClr val="tx2">
                    <a:lumMod val="60000"/>
                    <a:lumOff val="40000"/>
                  </a:schemeClr>
                </a:solidFill>
              </a:rPr>
              <a:t>(hvala Bojani Kunst!)</a:t>
            </a:r>
            <a:br>
              <a:rPr lang="sl-SI" sz="3200" dirty="0" smtClean="0">
                <a:solidFill>
                  <a:schemeClr val="tx2">
                    <a:lumMod val="60000"/>
                    <a:lumOff val="40000"/>
                  </a:schemeClr>
                </a:solidFill>
              </a:rPr>
            </a:br>
            <a:endParaRPr lang="en-US" sz="3200" dirty="0">
              <a:solidFill>
                <a:schemeClr val="tx2">
                  <a:lumMod val="60000"/>
                  <a:lumOff val="40000"/>
                </a:schemeClr>
              </a:solidFill>
            </a:endParaRPr>
          </a:p>
        </p:txBody>
      </p:sp>
      <p:graphicFrame>
        <p:nvGraphicFramePr>
          <p:cNvPr id="4" name="Content Placeholder 15"/>
          <p:cNvGraphicFramePr>
            <a:graphicFrameLocks noGrp="1"/>
          </p:cNvGraphicFramePr>
          <p:nvPr>
            <p:ph idx="1"/>
            <p:extLst>
              <p:ext uri="{D42A27DB-BD31-4B8C-83A1-F6EECF244321}">
                <p14:modId xmlns:p14="http://schemas.microsoft.com/office/powerpoint/2010/main" val="12119900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a:xfrm>
            <a:off x="251520" y="2523999"/>
            <a:ext cx="2808312" cy="235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dirty="0" smtClean="0">
                <a:solidFill>
                  <a:srgbClr val="FFC000"/>
                </a:solidFill>
              </a:rPr>
              <a:t>Depolitizacija</a:t>
            </a:r>
            <a:endParaRPr lang="en-US" sz="2400" dirty="0">
              <a:solidFill>
                <a:srgbClr val="FFC000"/>
              </a:solidFill>
            </a:endParaRPr>
          </a:p>
        </p:txBody>
      </p:sp>
      <p:sp>
        <p:nvSpPr>
          <p:cNvPr id="6" name="Oval 5"/>
          <p:cNvSpPr/>
          <p:nvPr/>
        </p:nvSpPr>
        <p:spPr>
          <a:xfrm>
            <a:off x="6372200" y="2523999"/>
            <a:ext cx="2736304" cy="2282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dirty="0" smtClean="0">
                <a:solidFill>
                  <a:srgbClr val="FFC000"/>
                </a:solidFill>
              </a:rPr>
              <a:t>Kultura kot posel</a:t>
            </a:r>
            <a:endParaRPr lang="en-US" sz="2400" dirty="0">
              <a:solidFill>
                <a:srgbClr val="FFC000"/>
              </a:solidFill>
            </a:endParaRPr>
          </a:p>
        </p:txBody>
      </p:sp>
    </p:spTree>
    <p:extLst>
      <p:ext uri="{BB962C8B-B14F-4D97-AF65-F5344CB8AC3E}">
        <p14:creationId xmlns:p14="http://schemas.microsoft.com/office/powerpoint/2010/main" val="551629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576064"/>
          </a:xfrm>
        </p:spPr>
        <p:txBody>
          <a:bodyPr>
            <a:noAutofit/>
          </a:bodyPr>
          <a:lstStyle/>
          <a:p>
            <a:r>
              <a:rPr lang="sl-SI" sz="3200" dirty="0" smtClean="0"/>
              <a:t>Tranzicija v postkapitalizem</a:t>
            </a:r>
            <a:endParaRPr lang="en-US" sz="32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1902117" cy="19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908720"/>
            <a:ext cx="320675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914251"/>
            <a:ext cx="2597150"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tagon 3"/>
          <p:cNvSpPr/>
          <p:nvPr/>
        </p:nvSpPr>
        <p:spPr>
          <a:xfrm>
            <a:off x="323528" y="2996952"/>
            <a:ext cx="1800200" cy="106069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rgbClr val="C00000"/>
                </a:solidFill>
              </a:rPr>
              <a:t>Peter Drucker</a:t>
            </a:r>
            <a:endParaRPr lang="en-US" dirty="0">
              <a:solidFill>
                <a:srgbClr val="C00000"/>
              </a:solidFill>
            </a:endParaRPr>
          </a:p>
        </p:txBody>
      </p:sp>
      <p:sp>
        <p:nvSpPr>
          <p:cNvPr id="6" name="Left-Right Arrow 5"/>
          <p:cNvSpPr/>
          <p:nvPr/>
        </p:nvSpPr>
        <p:spPr>
          <a:xfrm>
            <a:off x="2267744" y="4005064"/>
            <a:ext cx="3206750" cy="9783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rgbClr val="C00000"/>
                </a:solidFill>
              </a:rPr>
              <a:t>Jeremy Rifkin</a:t>
            </a:r>
            <a:endParaRPr lang="en-US" dirty="0">
              <a:solidFill>
                <a:srgbClr val="C00000"/>
              </a:solidFill>
            </a:endParaRPr>
          </a:p>
        </p:txBody>
      </p:sp>
      <p:sp>
        <p:nvSpPr>
          <p:cNvPr id="7" name="Left Arrow 6"/>
          <p:cNvSpPr/>
          <p:nvPr/>
        </p:nvSpPr>
        <p:spPr>
          <a:xfrm>
            <a:off x="5940152" y="4653136"/>
            <a:ext cx="2634592" cy="9886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rgbClr val="C00000"/>
                </a:solidFill>
              </a:rPr>
              <a:t>Immanuel Wallerstein</a:t>
            </a:r>
            <a:endParaRPr lang="en-US" dirty="0">
              <a:solidFill>
                <a:srgbClr val="C00000"/>
              </a:solidFill>
            </a:endParaRPr>
          </a:p>
        </p:txBody>
      </p:sp>
    </p:spTree>
    <p:extLst>
      <p:ext uri="{BB962C8B-B14F-4D97-AF65-F5344CB8AC3E}">
        <p14:creationId xmlns:p14="http://schemas.microsoft.com/office/powerpoint/2010/main" val="3618430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sl-SI" sz="3200" dirty="0" smtClean="0"/>
              <a:t>Cris Dercon</a:t>
            </a:r>
            <a:endParaRPr lang="en-US" sz="32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1840" y="908720"/>
            <a:ext cx="28575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ardrop 4"/>
          <p:cNvSpPr/>
          <p:nvPr/>
        </p:nvSpPr>
        <p:spPr>
          <a:xfrm>
            <a:off x="467544" y="3861048"/>
            <a:ext cx="8424936" cy="271460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rgbClr val="FFFF00"/>
                </a:solidFill>
              </a:rPr>
              <a:t>Vsak kos, ki ga bomo nabavili, bi moral biti oblika bifurkacije, da bi ostvaril z najmanjšim naporom največji učinek.</a:t>
            </a:r>
          </a:p>
          <a:p>
            <a:pPr algn="ctr"/>
            <a:r>
              <a:rPr lang="sl-SI" dirty="0" smtClean="0">
                <a:solidFill>
                  <a:srgbClr val="FFFF00"/>
                </a:solidFill>
              </a:rPr>
              <a:t>Imamo novo občinstvo, ki bi rado uporabljalo umetnost in muzeje skoraj kot neko vrsto platforme za preiskovanje stanja človeštva.</a:t>
            </a:r>
            <a:endParaRPr lang="en-US" dirty="0">
              <a:solidFill>
                <a:srgbClr val="FFFF00"/>
              </a:solidFill>
            </a:endParaRPr>
          </a:p>
        </p:txBody>
      </p:sp>
    </p:spTree>
    <p:extLst>
      <p:ext uri="{BB962C8B-B14F-4D97-AF65-F5344CB8AC3E}">
        <p14:creationId xmlns:p14="http://schemas.microsoft.com/office/powerpoint/2010/main" val="498007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sl-SI" sz="3200" dirty="0" smtClean="0"/>
              <a:t>Michael </a:t>
            </a:r>
            <a:r>
              <a:rPr lang="sl-SI" sz="3200" dirty="0" smtClean="0"/>
              <a:t>Fried pred 51 leti</a:t>
            </a:r>
            <a:endParaRPr lang="en-US" sz="3200" dirty="0"/>
          </a:p>
        </p:txBody>
      </p:sp>
      <p:sp>
        <p:nvSpPr>
          <p:cNvPr id="3" name="Content Placeholder 2"/>
          <p:cNvSpPr>
            <a:spLocks noGrp="1"/>
          </p:cNvSpPr>
          <p:nvPr>
            <p:ph idx="1"/>
          </p:nvPr>
        </p:nvSpPr>
        <p:spPr>
          <a:xfrm>
            <a:off x="457200" y="1340768"/>
            <a:ext cx="8229600" cy="5256584"/>
          </a:xfrm>
        </p:spPr>
        <p:txBody>
          <a:bodyPr>
            <a:normAutofit/>
          </a:bodyPr>
          <a:lstStyle/>
          <a:p>
            <a:pPr algn="just"/>
            <a:r>
              <a:rPr lang="sl-SI" sz="2400" dirty="0" smtClean="0"/>
              <a:t>„...dobesedno privzemanje predmetnosti ne pomeni nič drugega kot poziv po novem teatrskem žanru; in teater je zdaj negacija umetnosti.“</a:t>
            </a:r>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12" y="2636912"/>
            <a:ext cx="5057775"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05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r>
              <a:rPr lang="sl-SI" sz="3200" dirty="0" smtClean="0"/>
              <a:t>Hegel: Doppelsatz</a:t>
            </a:r>
            <a:endParaRPr lang="en-US" sz="3200" dirty="0"/>
          </a:p>
        </p:txBody>
      </p:sp>
      <p:sp>
        <p:nvSpPr>
          <p:cNvPr id="3" name="Content Placeholder 2"/>
          <p:cNvSpPr>
            <a:spLocks noGrp="1"/>
          </p:cNvSpPr>
          <p:nvPr>
            <p:ph idx="1"/>
          </p:nvPr>
        </p:nvSpPr>
        <p:spPr>
          <a:xfrm>
            <a:off x="457200" y="1052736"/>
            <a:ext cx="8229600" cy="5544616"/>
          </a:xfrm>
        </p:spPr>
        <p:txBody>
          <a:bodyPr>
            <a:normAutofit/>
          </a:bodyPr>
          <a:lstStyle/>
          <a:p>
            <a:pPr algn="just"/>
            <a:r>
              <a:rPr lang="sl-SI" sz="2400" dirty="0" smtClean="0">
                <a:solidFill>
                  <a:srgbClr val="C00000"/>
                </a:solidFill>
              </a:rPr>
              <a:t>Was Vernunftig ist, das ist Wirklich; und was ist Wirklich, das ist Vernunftig. </a:t>
            </a:r>
            <a:r>
              <a:rPr lang="sl-SI" sz="2400" dirty="0" smtClean="0"/>
              <a:t>(1820)</a:t>
            </a:r>
          </a:p>
          <a:p>
            <a:pPr algn="just"/>
            <a:r>
              <a:rPr lang="sl-SI" sz="2400" dirty="0" smtClean="0"/>
              <a:t>Rudolf Heim: Kar je umno, je realno, in kar je realno, je umno.</a:t>
            </a:r>
          </a:p>
          <a:p>
            <a:pPr algn="just"/>
            <a:r>
              <a:rPr lang="sl-SI" sz="2400" dirty="0" smtClean="0">
                <a:solidFill>
                  <a:srgbClr val="C00000"/>
                </a:solidFill>
              </a:rPr>
              <a:t>Kar je dejansko, je umno. Toda vse, kar obstaja, ni dejansko. Obstaja „ein Unterschied zwischen Erscheinungswelt und Wirklickeit.“</a:t>
            </a:r>
            <a:r>
              <a:rPr lang="sl-SI" sz="2400" dirty="0" smtClean="0"/>
              <a:t> (1931) – razkorak med svetom, kot se pojavlja, in dejanskostjo (resničnostjo)</a:t>
            </a:r>
          </a:p>
          <a:p>
            <a:pPr algn="just"/>
            <a:endParaRPr lang="sl-SI" sz="2400" dirty="0">
              <a:solidFill>
                <a:srgbClr val="C00000"/>
              </a:solidFill>
            </a:endParaRPr>
          </a:p>
          <a:p>
            <a:pPr algn="just"/>
            <a:r>
              <a:rPr lang="sl-SI" sz="2400" dirty="0" smtClean="0">
                <a:solidFill>
                  <a:srgbClr val="00B0F0"/>
                </a:solidFill>
              </a:rPr>
              <a:t>Moč umetnosti ni v njenem razmerju do realnosti, ki se pojavlja, niti ne v delovanju za spreminjanje te realnosti, ampak v odnosu do dejanskosti, ki realnosti manjka in jo določa kot začeto, a nedokončano, odprto in nepopolno. Sodobna umetnost </a:t>
            </a:r>
            <a:r>
              <a:rPr lang="sl-SI" sz="2400" dirty="0" smtClean="0">
                <a:solidFill>
                  <a:srgbClr val="00B0F0"/>
                </a:solidFill>
              </a:rPr>
              <a:t>je aktualna: </a:t>
            </a:r>
            <a:r>
              <a:rPr lang="sl-SI" sz="2400" dirty="0" smtClean="0">
                <a:solidFill>
                  <a:srgbClr val="C00000"/>
                </a:solidFill>
              </a:rPr>
              <a:t>opozarja </a:t>
            </a:r>
            <a:r>
              <a:rPr lang="sl-SI" sz="2400" dirty="0" smtClean="0">
                <a:solidFill>
                  <a:srgbClr val="C00000"/>
                </a:solidFill>
              </a:rPr>
              <a:t>na tisto, kar realnosti manjka.</a:t>
            </a:r>
            <a:endParaRPr lang="en-US" sz="2400" dirty="0">
              <a:solidFill>
                <a:srgbClr val="C00000"/>
              </a:solidFill>
            </a:endParaRPr>
          </a:p>
        </p:txBody>
      </p:sp>
    </p:spTree>
    <p:extLst>
      <p:ext uri="{BB962C8B-B14F-4D97-AF65-F5344CB8AC3E}">
        <p14:creationId xmlns:p14="http://schemas.microsoft.com/office/powerpoint/2010/main" val="460364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69370"/>
            <a:ext cx="8229600" cy="706090"/>
          </a:xfrm>
        </p:spPr>
        <p:txBody>
          <a:bodyPr>
            <a:normAutofit/>
          </a:bodyPr>
          <a:lstStyle/>
          <a:p>
            <a:r>
              <a:rPr lang="sl-SI" sz="2800" dirty="0" smtClean="0"/>
              <a:t>Boyd Rice (in Darja Bajagić)</a:t>
            </a:r>
            <a:endParaRPr lang="en-US" sz="2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35" y="2132856"/>
            <a:ext cx="5183567" cy="395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5220072" y="1196752"/>
            <a:ext cx="3240360" cy="424847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Odpovedana razstava, ker naj bi bil Boyd Rice, ki to sicer zanika, neonacist.</a:t>
            </a:r>
            <a:endParaRPr lang="en-US" dirty="0"/>
          </a:p>
        </p:txBody>
      </p:sp>
      <p:sp>
        <p:nvSpPr>
          <p:cNvPr id="5" name="Rectangle 4"/>
          <p:cNvSpPr/>
          <p:nvPr/>
        </p:nvSpPr>
        <p:spPr>
          <a:xfrm>
            <a:off x="971600" y="908720"/>
            <a:ext cx="5886400" cy="1477328"/>
          </a:xfrm>
          <a:prstGeom prst="rect">
            <a:avLst/>
          </a:prstGeom>
        </p:spPr>
        <p:txBody>
          <a:bodyPr wrap="square">
            <a:spAutoFit/>
          </a:bodyPr>
          <a:lstStyle/>
          <a:p>
            <a:r>
              <a:rPr lang="sl-SI" dirty="0" smtClean="0">
                <a:solidFill>
                  <a:srgbClr val="C00000"/>
                </a:solidFill>
              </a:rPr>
              <a:t>„V središču pogosto zelo razgrete razprave je zapleteno vprašanje, s katerim se spopadajo različni deli kulture: Kako naj potencialno problematične umetnike, umetnice in njihova dela predstavimo in o njih razpravljamo?“ (</a:t>
            </a:r>
            <a:r>
              <a:rPr lang="sl-SI" i="1" dirty="0" smtClean="0">
                <a:solidFill>
                  <a:srgbClr val="C00000"/>
                </a:solidFill>
              </a:rPr>
              <a:t>Artnews</a:t>
            </a:r>
            <a:r>
              <a:rPr lang="sl-SI" dirty="0" smtClean="0">
                <a:solidFill>
                  <a:srgbClr val="C00000"/>
                </a:solidFill>
              </a:rPr>
              <a:t> 10.9.2018)</a:t>
            </a:r>
            <a:endParaRPr lang="en-US" dirty="0">
              <a:solidFill>
                <a:srgbClr val="C00000"/>
              </a:solidFill>
            </a:endParaRPr>
          </a:p>
        </p:txBody>
      </p:sp>
    </p:spTree>
    <p:extLst>
      <p:ext uri="{BB962C8B-B14F-4D97-AF65-F5344CB8AC3E}">
        <p14:creationId xmlns:p14="http://schemas.microsoft.com/office/powerpoint/2010/main" val="1451717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rmAutofit fontScale="90000"/>
          </a:bodyPr>
          <a:lstStyle/>
          <a:p>
            <a:endParaRPr lang="en-US" dirty="0"/>
          </a:p>
        </p:txBody>
      </p:sp>
      <p:sp>
        <p:nvSpPr>
          <p:cNvPr id="3" name="Content Placeholder 2"/>
          <p:cNvSpPr>
            <a:spLocks noGrp="1"/>
          </p:cNvSpPr>
          <p:nvPr>
            <p:ph idx="1"/>
          </p:nvPr>
        </p:nvSpPr>
        <p:spPr>
          <a:xfrm>
            <a:off x="179512" y="332656"/>
            <a:ext cx="8784976" cy="6408712"/>
          </a:xfrm>
        </p:spPr>
        <p:txBody>
          <a:bodyPr>
            <a:normAutofit fontScale="92500"/>
          </a:bodyPr>
          <a:lstStyle/>
          <a:p>
            <a:pPr algn="just"/>
            <a:r>
              <a:rPr lang="sl-SI" sz="2400" dirty="0" smtClean="0">
                <a:solidFill>
                  <a:srgbClr val="C00000"/>
                </a:solidFill>
              </a:rPr>
              <a:t>HUMANIZEM: pogled, ki daje človeku kot vzroku in smotru vsega bivajočega prednost pred navajanjem Boga kot vzroka in </a:t>
            </a:r>
            <a:r>
              <a:rPr lang="sl-SI" sz="2400" dirty="0" smtClean="0">
                <a:solidFill>
                  <a:srgbClr val="C00000"/>
                </a:solidFill>
              </a:rPr>
              <a:t>smotra, in napoveduje odreženje človeka/človeštva na tem svetu</a:t>
            </a:r>
            <a:endParaRPr lang="sl-SI" sz="2400" dirty="0" smtClean="0">
              <a:solidFill>
                <a:srgbClr val="C00000"/>
              </a:solidFill>
            </a:endParaRPr>
          </a:p>
          <a:p>
            <a:endParaRPr lang="sl-SI" sz="2400" dirty="0">
              <a:solidFill>
                <a:srgbClr val="C00000"/>
              </a:solidFill>
            </a:endParaRPr>
          </a:p>
          <a:p>
            <a:pPr algn="just"/>
            <a:r>
              <a:rPr lang="sl-SI" sz="2400" dirty="0" smtClean="0">
                <a:solidFill>
                  <a:srgbClr val="C00000"/>
                </a:solidFill>
              </a:rPr>
              <a:t>ANTIHUMANIZEM: kritika humanizma, ker zmotno predstavlja človeka kot avtonomno racionalno bitje, predvsem pa, da so humanistični koncepti človeške narave, človeškega bitja, človeškosti in človečnosti metafizični, torej </a:t>
            </a:r>
            <a:r>
              <a:rPr lang="sl-SI" sz="2400" dirty="0" smtClean="0">
                <a:solidFill>
                  <a:srgbClr val="C00000"/>
                </a:solidFill>
              </a:rPr>
              <a:t>neveljavni, odrešenje pa nedosegljivo in vodi le k grozovitemu nasilju</a:t>
            </a:r>
            <a:endParaRPr lang="sl-SI" sz="2400" dirty="0" smtClean="0">
              <a:solidFill>
                <a:srgbClr val="C00000"/>
              </a:solidFill>
            </a:endParaRPr>
          </a:p>
          <a:p>
            <a:pPr algn="just"/>
            <a:endParaRPr lang="sl-SI" sz="2400" dirty="0">
              <a:solidFill>
                <a:srgbClr val="C00000"/>
              </a:solidFill>
            </a:endParaRPr>
          </a:p>
          <a:p>
            <a:pPr algn="just"/>
            <a:r>
              <a:rPr lang="sl-SI" sz="2400" dirty="0" smtClean="0">
                <a:solidFill>
                  <a:srgbClr val="C00000"/>
                </a:solidFill>
              </a:rPr>
              <a:t>NEOHUMANIZEM: univerzalni holistični odnos do vesolja v celoti in ne zgolj do človeka, nasprotje posploševanju (generalizaciji) humanizma (izvirno: vesolje kot duhovna enota vseh svojih bitij in reči)</a:t>
            </a:r>
          </a:p>
          <a:p>
            <a:pPr algn="just"/>
            <a:endParaRPr lang="sl-SI" sz="2400" dirty="0">
              <a:solidFill>
                <a:srgbClr val="C00000"/>
              </a:solidFill>
            </a:endParaRPr>
          </a:p>
          <a:p>
            <a:pPr algn="just"/>
            <a:r>
              <a:rPr lang="sl-SI" sz="2400" dirty="0" smtClean="0">
                <a:solidFill>
                  <a:srgbClr val="C00000"/>
                </a:solidFill>
              </a:rPr>
              <a:t>POSTHUMANIZEM: snop verzij, zavračanje antropocentrizma, preseganje reducirane subjektivnosti, skrb za ne-človeške agense in reči </a:t>
            </a:r>
            <a:r>
              <a:rPr lang="sl-SI" sz="2400" dirty="0" smtClean="0">
                <a:solidFill>
                  <a:srgbClr val="C00000"/>
                </a:solidFill>
              </a:rPr>
              <a:t>univerzuma kot človekova odgovornost</a:t>
            </a:r>
            <a:endParaRPr lang="en-US" sz="2400" dirty="0">
              <a:solidFill>
                <a:srgbClr val="C00000"/>
              </a:solidFill>
            </a:endParaRPr>
          </a:p>
        </p:txBody>
      </p:sp>
    </p:spTree>
    <p:extLst>
      <p:ext uri="{BB962C8B-B14F-4D97-AF65-F5344CB8AC3E}">
        <p14:creationId xmlns:p14="http://schemas.microsoft.com/office/powerpoint/2010/main" val="2262418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2400" dirty="0" smtClean="0">
                <a:solidFill>
                  <a:srgbClr val="C00000"/>
                </a:solidFill>
              </a:rPr>
              <a:t>Aleš Debeljak</a:t>
            </a:r>
            <a:endParaRPr lang="en-US" sz="2400" dirty="0">
              <a:solidFill>
                <a:srgbClr val="C00000"/>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9184" y="1600200"/>
            <a:ext cx="678563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660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a:bodyPr>
          <a:lstStyle/>
          <a:p>
            <a:r>
              <a:rPr lang="sl-SI" sz="2800" i="1" dirty="0" smtClean="0">
                <a:solidFill>
                  <a:srgbClr val="C00000"/>
                </a:solidFill>
              </a:rPr>
              <a:t>Postmoderna sfinga</a:t>
            </a:r>
            <a:endParaRPr lang="en-US" sz="2800" i="1" dirty="0">
              <a:solidFill>
                <a:srgbClr val="C00000"/>
              </a:solidFill>
            </a:endParaRPr>
          </a:p>
        </p:txBody>
      </p:sp>
      <p:sp>
        <p:nvSpPr>
          <p:cNvPr id="3" name="Content Placeholder 2"/>
          <p:cNvSpPr>
            <a:spLocks noGrp="1"/>
          </p:cNvSpPr>
          <p:nvPr>
            <p:ph idx="1"/>
          </p:nvPr>
        </p:nvSpPr>
        <p:spPr>
          <a:xfrm>
            <a:off x="457200" y="1124744"/>
            <a:ext cx="8229600" cy="5472608"/>
          </a:xfrm>
        </p:spPr>
        <p:txBody>
          <a:bodyPr>
            <a:normAutofit/>
          </a:bodyPr>
          <a:lstStyle/>
          <a:p>
            <a:pPr algn="just"/>
            <a:endParaRPr lang="sl-SI" sz="2400" dirty="0" smtClean="0">
              <a:solidFill>
                <a:schemeClr val="tx2">
                  <a:lumMod val="60000"/>
                  <a:lumOff val="40000"/>
                </a:schemeClr>
              </a:solidFill>
            </a:endParaRPr>
          </a:p>
          <a:p>
            <a:pPr algn="just"/>
            <a:endParaRPr lang="sl-SI" sz="2400" dirty="0">
              <a:solidFill>
                <a:schemeClr val="tx2">
                  <a:lumMod val="60000"/>
                  <a:lumOff val="40000"/>
                </a:schemeClr>
              </a:solidFill>
            </a:endParaRPr>
          </a:p>
          <a:p>
            <a:pPr algn="just"/>
            <a:r>
              <a:rPr lang="sl-SI" sz="2400" dirty="0" smtClean="0">
                <a:solidFill>
                  <a:schemeClr val="tx2">
                    <a:lumMod val="60000"/>
                    <a:lumOff val="40000"/>
                  </a:schemeClr>
                </a:solidFill>
              </a:rPr>
              <a:t>„Vendar je treba v kontekstu graditve resnično postmoderne kulturne teorije storiti še korak naprej od Lyotardovih analiz in uveljaviti ravno </a:t>
            </a:r>
            <a:r>
              <a:rPr lang="sl-SI" sz="2400" b="1" dirty="0" smtClean="0">
                <a:solidFill>
                  <a:schemeClr val="tx2">
                    <a:lumMod val="60000"/>
                    <a:lumOff val="40000"/>
                  </a:schemeClr>
                </a:solidFill>
              </a:rPr>
              <a:t>človeka kot človeka</a:t>
            </a:r>
            <a:r>
              <a:rPr lang="sl-SI" sz="2400" dirty="0" smtClean="0">
                <a:solidFill>
                  <a:schemeClr val="tx2">
                    <a:lumMod val="60000"/>
                    <a:lumOff val="40000"/>
                  </a:schemeClr>
                </a:solidFill>
              </a:rPr>
              <a:t>, tj. ne človeka kot subjekta take ali drugačne volje do moči. Kolikor namreč </a:t>
            </a:r>
            <a:r>
              <a:rPr lang="sl-SI" sz="2400" b="1" dirty="0" smtClean="0">
                <a:solidFill>
                  <a:schemeClr val="tx2">
                    <a:lumMod val="60000"/>
                    <a:lumOff val="40000"/>
                  </a:schemeClr>
                </a:solidFill>
              </a:rPr>
              <a:t>subjekt</a:t>
            </a:r>
            <a:r>
              <a:rPr lang="sl-SI" sz="2400" dirty="0" smtClean="0">
                <a:solidFill>
                  <a:schemeClr val="tx2">
                    <a:lumMod val="60000"/>
                    <a:lumOff val="40000"/>
                  </a:schemeClr>
                </a:solidFill>
              </a:rPr>
              <a:t> – grobo rečeno – ni nič drugega kot </a:t>
            </a:r>
            <a:r>
              <a:rPr lang="sl-SI" sz="2400" b="1" dirty="0" smtClean="0">
                <a:solidFill>
                  <a:schemeClr val="tx2">
                    <a:lumMod val="60000"/>
                    <a:lumOff val="40000"/>
                  </a:schemeClr>
                </a:solidFill>
              </a:rPr>
              <a:t>eshatološki projekt človeka</a:t>
            </a:r>
            <a:r>
              <a:rPr lang="sl-SI" sz="2400" dirty="0" smtClean="0">
                <a:solidFill>
                  <a:schemeClr val="tx2">
                    <a:lumMod val="60000"/>
                    <a:lumOff val="40000"/>
                  </a:schemeClr>
                </a:solidFill>
              </a:rPr>
              <a:t>, je človek, ki se noče podrediti nobeni obliki volje do moči, niti svoji lastni ne, vedno že potlačen.</a:t>
            </a:r>
          </a:p>
          <a:p>
            <a:pPr algn="just"/>
            <a:r>
              <a:rPr lang="sl-SI" sz="2400" dirty="0" smtClean="0">
                <a:solidFill>
                  <a:schemeClr val="tx2">
                    <a:lumMod val="60000"/>
                    <a:lumOff val="40000"/>
                  </a:schemeClr>
                </a:solidFill>
              </a:rPr>
              <a:t>Potlačen je kot </a:t>
            </a:r>
            <a:r>
              <a:rPr lang="sl-SI" sz="2400" i="1" dirty="0" smtClean="0">
                <a:solidFill>
                  <a:schemeClr val="accent6"/>
                </a:solidFill>
              </a:rPr>
              <a:t>bitje upanja in strahu, ljubezni in bolečine</a:t>
            </a:r>
            <a:r>
              <a:rPr lang="sl-SI" sz="2400" i="1" dirty="0" smtClean="0">
                <a:solidFill>
                  <a:schemeClr val="tx2">
                    <a:lumMod val="60000"/>
                    <a:lumOff val="40000"/>
                  </a:schemeClr>
                </a:solidFill>
              </a:rPr>
              <a:t>, </a:t>
            </a:r>
            <a:r>
              <a:rPr lang="sl-SI" sz="2400" dirty="0" smtClean="0">
                <a:solidFill>
                  <a:schemeClr val="tx2">
                    <a:lumMod val="60000"/>
                    <a:lumOff val="40000"/>
                  </a:schemeClr>
                </a:solidFill>
              </a:rPr>
              <a:t>se pravi, potlačena je njegova eksistenca z vidika insistiranja pri sebi samem, onstran ideologij in eshatologij.“</a:t>
            </a:r>
            <a:endParaRPr lang="en-US" sz="2400" dirty="0">
              <a:solidFill>
                <a:schemeClr val="tx2">
                  <a:lumMod val="60000"/>
                  <a:lumOff val="40000"/>
                </a:schemeClr>
              </a:solidFill>
            </a:endParaRPr>
          </a:p>
        </p:txBody>
      </p:sp>
    </p:spTree>
    <p:extLst>
      <p:ext uri="{BB962C8B-B14F-4D97-AF65-F5344CB8AC3E}">
        <p14:creationId xmlns:p14="http://schemas.microsoft.com/office/powerpoint/2010/main" val="3271976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Benetke</a:t>
            </a:r>
            <a:r>
              <a:rPr lang="en-US" dirty="0"/>
              <a:t/>
            </a:r>
            <a:br>
              <a:rPr lang="en-US" dirty="0"/>
            </a:br>
            <a:r>
              <a:rPr lang="en-US" dirty="0" err="1"/>
              <a:t>Esposizione</a:t>
            </a:r>
            <a:r>
              <a:rPr lang="en-US" dirty="0"/>
              <a:t> </a:t>
            </a:r>
            <a:r>
              <a:rPr lang="en-US" dirty="0" err="1"/>
              <a:t>Internazionale</a:t>
            </a:r>
            <a:r>
              <a:rPr lang="en-US" dirty="0"/>
              <a:t> </a:t>
            </a:r>
            <a:r>
              <a:rPr lang="en-US" dirty="0" err="1"/>
              <a:t>d‘Arte</a:t>
            </a:r>
            <a:endParaRPr lang="en-US" dirty="0"/>
          </a:p>
        </p:txBody>
      </p:sp>
      <p:sp>
        <p:nvSpPr>
          <p:cNvPr id="3" name="Content Placeholder 2"/>
          <p:cNvSpPr>
            <a:spLocks noGrp="1"/>
          </p:cNvSpPr>
          <p:nvPr>
            <p:ph idx="1"/>
          </p:nvPr>
        </p:nvSpPr>
        <p:spPr>
          <a:xfrm>
            <a:off x="251520" y="1600200"/>
            <a:ext cx="8712968" cy="5069160"/>
          </a:xfrm>
        </p:spPr>
        <p:txBody>
          <a:bodyPr>
            <a:normAutofit fontScale="92500" lnSpcReduction="20000"/>
          </a:bodyPr>
          <a:lstStyle/>
          <a:p>
            <a:pPr algn="r"/>
            <a:r>
              <a:rPr lang="en-US" dirty="0">
                <a:solidFill>
                  <a:srgbClr val="00B050"/>
                </a:solidFill>
              </a:rPr>
              <a:t>2019 Ralph </a:t>
            </a:r>
            <a:r>
              <a:rPr lang="en-US" dirty="0" err="1">
                <a:solidFill>
                  <a:srgbClr val="00B050"/>
                </a:solidFill>
              </a:rPr>
              <a:t>Rugoff</a:t>
            </a:r>
            <a:r>
              <a:rPr lang="en-US" dirty="0">
                <a:solidFill>
                  <a:srgbClr val="00B050"/>
                </a:solidFill>
              </a:rPr>
              <a:t>                </a:t>
            </a:r>
            <a:r>
              <a:rPr lang="sl-SI" dirty="0" smtClean="0">
                <a:solidFill>
                  <a:srgbClr val="00B050"/>
                </a:solidFill>
              </a:rPr>
              <a:t>May You Live in Interesting Times                                              </a:t>
            </a:r>
          </a:p>
          <a:p>
            <a:r>
              <a:rPr lang="sl-SI" dirty="0" smtClean="0">
                <a:solidFill>
                  <a:srgbClr val="00B050"/>
                </a:solidFill>
              </a:rPr>
              <a:t> </a:t>
            </a:r>
          </a:p>
          <a:p>
            <a:r>
              <a:rPr lang="en-US" dirty="0" smtClean="0"/>
              <a:t>2017 </a:t>
            </a:r>
            <a:r>
              <a:rPr lang="en-US" dirty="0"/>
              <a:t>Christine </a:t>
            </a:r>
            <a:r>
              <a:rPr lang="en-US" dirty="0" err="1"/>
              <a:t>Macel</a:t>
            </a:r>
            <a:r>
              <a:rPr lang="en-US" dirty="0"/>
              <a:t>           </a:t>
            </a:r>
            <a:r>
              <a:rPr lang="en-US" dirty="0">
                <a:solidFill>
                  <a:srgbClr val="C00000"/>
                </a:solidFill>
              </a:rPr>
              <a:t>Viva Arte Viva</a:t>
            </a:r>
          </a:p>
          <a:p>
            <a:r>
              <a:rPr lang="en-US" dirty="0"/>
              <a:t>2015 </a:t>
            </a:r>
            <a:r>
              <a:rPr lang="en-US" dirty="0" err="1"/>
              <a:t>Okwui</a:t>
            </a:r>
            <a:r>
              <a:rPr lang="en-US" dirty="0"/>
              <a:t> </a:t>
            </a:r>
            <a:r>
              <a:rPr lang="en-US" dirty="0" err="1"/>
              <a:t>Enwezor</a:t>
            </a:r>
            <a:r>
              <a:rPr lang="en-US" dirty="0"/>
              <a:t>           </a:t>
            </a:r>
            <a:r>
              <a:rPr lang="en-US" dirty="0">
                <a:solidFill>
                  <a:srgbClr val="C00000"/>
                </a:solidFill>
              </a:rPr>
              <a:t>All the World Futures</a:t>
            </a:r>
          </a:p>
          <a:p>
            <a:r>
              <a:rPr lang="en-US" dirty="0"/>
              <a:t>2013 Massimiliano </a:t>
            </a:r>
            <a:r>
              <a:rPr lang="en-US" dirty="0" err="1"/>
              <a:t>Gioni</a:t>
            </a:r>
            <a:r>
              <a:rPr lang="en-US" dirty="0"/>
              <a:t>     </a:t>
            </a:r>
            <a:r>
              <a:rPr lang="en-US" dirty="0">
                <a:solidFill>
                  <a:srgbClr val="C00000"/>
                </a:solidFill>
              </a:rPr>
              <a:t>The Encyclopedic Palace</a:t>
            </a:r>
          </a:p>
          <a:p>
            <a:r>
              <a:rPr lang="en-US" dirty="0"/>
              <a:t>2011 Bice </a:t>
            </a:r>
            <a:r>
              <a:rPr lang="en-US" dirty="0" err="1"/>
              <a:t>Curiger</a:t>
            </a:r>
            <a:r>
              <a:rPr lang="en-US" dirty="0"/>
              <a:t>                  </a:t>
            </a:r>
            <a:r>
              <a:rPr lang="en-US" dirty="0" err="1">
                <a:solidFill>
                  <a:srgbClr val="C00000"/>
                </a:solidFill>
              </a:rPr>
              <a:t>ILLUMInations</a:t>
            </a:r>
            <a:endParaRPr lang="en-US" dirty="0">
              <a:solidFill>
                <a:srgbClr val="C00000"/>
              </a:solidFill>
            </a:endParaRPr>
          </a:p>
          <a:p>
            <a:r>
              <a:rPr lang="sl-SI" dirty="0" smtClean="0"/>
              <a:t>2009 </a:t>
            </a:r>
            <a:r>
              <a:rPr lang="en-US" dirty="0" smtClean="0"/>
              <a:t>Daniel </a:t>
            </a:r>
            <a:r>
              <a:rPr lang="en-US" dirty="0"/>
              <a:t>Birnbaum         </a:t>
            </a:r>
            <a:r>
              <a:rPr lang="en-US" dirty="0">
                <a:solidFill>
                  <a:srgbClr val="C00000"/>
                </a:solidFill>
              </a:rPr>
              <a:t>Making Worlds</a:t>
            </a:r>
          </a:p>
          <a:p>
            <a:r>
              <a:rPr lang="en-US" dirty="0"/>
              <a:t>2007 Robert </a:t>
            </a:r>
            <a:r>
              <a:rPr lang="en-US" dirty="0" err="1"/>
              <a:t>Storr</a:t>
            </a:r>
            <a:r>
              <a:rPr lang="en-US" dirty="0"/>
              <a:t>          </a:t>
            </a:r>
            <a:r>
              <a:rPr lang="en-US" dirty="0" smtClean="0">
                <a:solidFill>
                  <a:srgbClr val="C00000"/>
                </a:solidFill>
              </a:rPr>
              <a:t>Think </a:t>
            </a:r>
            <a:r>
              <a:rPr lang="en-US" dirty="0">
                <a:solidFill>
                  <a:srgbClr val="C00000"/>
                </a:solidFill>
              </a:rPr>
              <a:t>with the Senses, Feel with the Mind</a:t>
            </a:r>
          </a:p>
          <a:p>
            <a:r>
              <a:rPr lang="en-US" dirty="0"/>
              <a:t> </a:t>
            </a:r>
            <a:endParaRPr lang="en-US" dirty="0">
              <a:solidFill>
                <a:srgbClr val="C00000"/>
              </a:solidFill>
            </a:endParaRPr>
          </a:p>
        </p:txBody>
      </p:sp>
    </p:spTree>
    <p:extLst>
      <p:ext uri="{BB962C8B-B14F-4D97-AF65-F5344CB8AC3E}">
        <p14:creationId xmlns:p14="http://schemas.microsoft.com/office/powerpoint/2010/main" val="1940352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sl-SI" sz="3200" dirty="0" smtClean="0"/>
              <a:t>2017 Christine Macel</a:t>
            </a:r>
            <a:endParaRPr lang="en-US" sz="32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6947" y="1600200"/>
            <a:ext cx="569010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379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TotalTime>
  <Words>2293</Words>
  <Application>Microsoft Office PowerPoint</Application>
  <PresentationFormat>On-screen Show (4:3)</PresentationFormat>
  <Paragraphs>135</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Boyd Rice (in Darja Bajagić)</vt:lpstr>
      <vt:lpstr>PowerPoint Presentation</vt:lpstr>
      <vt:lpstr>Aleš Debeljak</vt:lpstr>
      <vt:lpstr>Postmoderna sfinga</vt:lpstr>
      <vt:lpstr>Benetke Esposizione Internazionale d‘Arte</vt:lpstr>
      <vt:lpstr>2017 Christine Macel</vt:lpstr>
      <vt:lpstr>PowerPoint Presentation</vt:lpstr>
      <vt:lpstr>2015 Okwui Enwezor</vt:lpstr>
      <vt:lpstr>PowerPoint Presentation</vt:lpstr>
      <vt:lpstr>2013 Massimiliano Gioni</vt:lpstr>
      <vt:lpstr>PowerPoint Presentation</vt:lpstr>
      <vt:lpstr>2011 Bice Curiger</vt:lpstr>
      <vt:lpstr>PowerPoint Presentation</vt:lpstr>
      <vt:lpstr>2009  Daniel Birnbaum</vt:lpstr>
      <vt:lpstr>PowerPoint Presentation</vt:lpstr>
      <vt:lpstr>2007  Robert Storr</vt:lpstr>
      <vt:lpstr>PowerPoint Presentation</vt:lpstr>
      <vt:lpstr>Theodor W. Adorno</vt:lpstr>
      <vt:lpstr>Arthur C. Danto</vt:lpstr>
      <vt:lpstr>Boris Groys</vt:lpstr>
      <vt:lpstr>    Slavoj Žižek</vt:lpstr>
      <vt:lpstr>Louise Buck, Telegraph</vt:lpstr>
      <vt:lpstr>Holland Cotter, New York Times </vt:lpstr>
      <vt:lpstr>Okwui Enwesor 2015 Biennale All the Worlds Futures</vt:lpstr>
      <vt:lpstr>documenta 8 12. junij– 20. september 1987  </vt:lpstr>
      <vt:lpstr>Nazivi – oznake za zdajšnjo umetnost</vt:lpstr>
      <vt:lpstr>PowerPoint Presentation</vt:lpstr>
      <vt:lpstr>Hierarhija obdobij in vodilnih ljudstev univerzalnega časa in prostora</vt:lpstr>
      <vt:lpstr>Gutai (gu = orodje, tai = telo)</vt:lpstr>
      <vt:lpstr>PowerPoint Presentation</vt:lpstr>
      <vt:lpstr>Kvadratura kroga sodobne umetnosti (hvala Bojani Kunst!) </vt:lpstr>
      <vt:lpstr>Tranzicija v postkapitalizem</vt:lpstr>
      <vt:lpstr>Cris Dercon</vt:lpstr>
      <vt:lpstr>Michael Fried pred 51 leti</vt:lpstr>
      <vt:lpstr>Hegel: Doppelsatz</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Lev</dc:creator>
  <cp:lastModifiedBy>Lev</cp:lastModifiedBy>
  <cp:revision>45</cp:revision>
  <dcterms:created xsi:type="dcterms:W3CDTF">2019-01-29T19:01:50Z</dcterms:created>
  <dcterms:modified xsi:type="dcterms:W3CDTF">2019-04-04T05:02:13Z</dcterms:modified>
</cp:coreProperties>
</file>