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5" r:id="rId3"/>
    <p:sldId id="278" r:id="rId4"/>
    <p:sldId id="273" r:id="rId5"/>
    <p:sldId id="261" r:id="rId6"/>
    <p:sldId id="262" r:id="rId7"/>
    <p:sldId id="260" r:id="rId8"/>
    <p:sldId id="279" r:id="rId9"/>
    <p:sldId id="280" r:id="rId10"/>
    <p:sldId id="267" r:id="rId11"/>
    <p:sldId id="268" r:id="rId12"/>
    <p:sldId id="269" r:id="rId13"/>
    <p:sldId id="270" r:id="rId14"/>
    <p:sldId id="271" r:id="rId15"/>
    <p:sldId id="272" r:id="rId16"/>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37" autoAdjust="0"/>
  </p:normalViewPr>
  <p:slideViewPr>
    <p:cSldViewPr>
      <p:cViewPr>
        <p:scale>
          <a:sx n="115" d="100"/>
          <a:sy n="115" d="100"/>
        </p:scale>
        <p:origin x="-152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endParaRPr lang="en-GB"/>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endParaRPr lang="en-GB"/>
          </a:p>
        </p:txBody>
      </p:sp>
      <p:sp>
        <p:nvSpPr>
          <p:cNvPr id="4" name="Ograda datuma 3"/>
          <p:cNvSpPr>
            <a:spLocks noGrp="1"/>
          </p:cNvSpPr>
          <p:nvPr>
            <p:ph type="dt" sz="half" idx="10"/>
          </p:nvPr>
        </p:nvSpPr>
        <p:spPr/>
        <p:txBody>
          <a:bodyPr/>
          <a:lstStyle/>
          <a:p>
            <a:fld id="{DFCBA40A-17DF-45D4-9CDA-696B18853BAC}" type="datetimeFigureOut">
              <a:rPr lang="en-GB" smtClean="0"/>
              <a:t>17/06/2019</a:t>
            </a:fld>
            <a:endParaRPr lang="en-GB"/>
          </a:p>
        </p:txBody>
      </p:sp>
      <p:sp>
        <p:nvSpPr>
          <p:cNvPr id="5" name="Ograda noge 4"/>
          <p:cNvSpPr>
            <a:spLocks noGrp="1"/>
          </p:cNvSpPr>
          <p:nvPr>
            <p:ph type="ftr" sz="quarter" idx="11"/>
          </p:nvPr>
        </p:nvSpPr>
        <p:spPr/>
        <p:txBody>
          <a:bodyPr/>
          <a:lstStyle/>
          <a:p>
            <a:endParaRPr lang="en-GB"/>
          </a:p>
        </p:txBody>
      </p:sp>
      <p:sp>
        <p:nvSpPr>
          <p:cNvPr id="6" name="Ograda številke diapozitiva 5"/>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2530657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grada datuma 3"/>
          <p:cNvSpPr>
            <a:spLocks noGrp="1"/>
          </p:cNvSpPr>
          <p:nvPr>
            <p:ph type="dt" sz="half" idx="10"/>
          </p:nvPr>
        </p:nvSpPr>
        <p:spPr/>
        <p:txBody>
          <a:bodyPr/>
          <a:lstStyle/>
          <a:p>
            <a:fld id="{DFCBA40A-17DF-45D4-9CDA-696B18853BAC}" type="datetimeFigureOut">
              <a:rPr lang="en-GB" smtClean="0"/>
              <a:t>17/06/2019</a:t>
            </a:fld>
            <a:endParaRPr lang="en-GB"/>
          </a:p>
        </p:txBody>
      </p:sp>
      <p:sp>
        <p:nvSpPr>
          <p:cNvPr id="5" name="Ograda noge 4"/>
          <p:cNvSpPr>
            <a:spLocks noGrp="1"/>
          </p:cNvSpPr>
          <p:nvPr>
            <p:ph type="ftr" sz="quarter" idx="11"/>
          </p:nvPr>
        </p:nvSpPr>
        <p:spPr/>
        <p:txBody>
          <a:bodyPr/>
          <a:lstStyle/>
          <a:p>
            <a:endParaRPr lang="en-GB"/>
          </a:p>
        </p:txBody>
      </p:sp>
      <p:sp>
        <p:nvSpPr>
          <p:cNvPr id="6" name="Ograda številke diapozitiva 5"/>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114170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endParaRPr lang="en-GB"/>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grada datuma 3"/>
          <p:cNvSpPr>
            <a:spLocks noGrp="1"/>
          </p:cNvSpPr>
          <p:nvPr>
            <p:ph type="dt" sz="half" idx="10"/>
          </p:nvPr>
        </p:nvSpPr>
        <p:spPr/>
        <p:txBody>
          <a:bodyPr/>
          <a:lstStyle/>
          <a:p>
            <a:fld id="{DFCBA40A-17DF-45D4-9CDA-696B18853BAC}" type="datetimeFigureOut">
              <a:rPr lang="en-GB" smtClean="0"/>
              <a:t>17/06/2019</a:t>
            </a:fld>
            <a:endParaRPr lang="en-GB"/>
          </a:p>
        </p:txBody>
      </p:sp>
      <p:sp>
        <p:nvSpPr>
          <p:cNvPr id="5" name="Ograda noge 4"/>
          <p:cNvSpPr>
            <a:spLocks noGrp="1"/>
          </p:cNvSpPr>
          <p:nvPr>
            <p:ph type="ftr" sz="quarter" idx="11"/>
          </p:nvPr>
        </p:nvSpPr>
        <p:spPr/>
        <p:txBody>
          <a:bodyPr/>
          <a:lstStyle/>
          <a:p>
            <a:endParaRPr lang="en-GB"/>
          </a:p>
        </p:txBody>
      </p:sp>
      <p:sp>
        <p:nvSpPr>
          <p:cNvPr id="6" name="Ograda številke diapozitiva 5"/>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263608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grada datuma 3"/>
          <p:cNvSpPr>
            <a:spLocks noGrp="1"/>
          </p:cNvSpPr>
          <p:nvPr>
            <p:ph type="dt" sz="half" idx="10"/>
          </p:nvPr>
        </p:nvSpPr>
        <p:spPr/>
        <p:txBody>
          <a:bodyPr/>
          <a:lstStyle/>
          <a:p>
            <a:fld id="{DFCBA40A-17DF-45D4-9CDA-696B18853BAC}" type="datetimeFigureOut">
              <a:rPr lang="en-GB" smtClean="0"/>
              <a:t>17/06/2019</a:t>
            </a:fld>
            <a:endParaRPr lang="en-GB"/>
          </a:p>
        </p:txBody>
      </p:sp>
      <p:sp>
        <p:nvSpPr>
          <p:cNvPr id="5" name="Ograda noge 4"/>
          <p:cNvSpPr>
            <a:spLocks noGrp="1"/>
          </p:cNvSpPr>
          <p:nvPr>
            <p:ph type="ftr" sz="quarter" idx="11"/>
          </p:nvPr>
        </p:nvSpPr>
        <p:spPr/>
        <p:txBody>
          <a:bodyPr/>
          <a:lstStyle/>
          <a:p>
            <a:endParaRPr lang="en-GB"/>
          </a:p>
        </p:txBody>
      </p:sp>
      <p:sp>
        <p:nvSpPr>
          <p:cNvPr id="6" name="Ograda številke diapozitiva 5"/>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204327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endParaRPr lang="en-GB"/>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DFCBA40A-17DF-45D4-9CDA-696B18853BAC}" type="datetimeFigureOut">
              <a:rPr lang="en-GB" smtClean="0"/>
              <a:t>17/06/2019</a:t>
            </a:fld>
            <a:endParaRPr lang="en-GB"/>
          </a:p>
        </p:txBody>
      </p:sp>
      <p:sp>
        <p:nvSpPr>
          <p:cNvPr id="5" name="Ograda noge 4"/>
          <p:cNvSpPr>
            <a:spLocks noGrp="1"/>
          </p:cNvSpPr>
          <p:nvPr>
            <p:ph type="ftr" sz="quarter" idx="11"/>
          </p:nvPr>
        </p:nvSpPr>
        <p:spPr/>
        <p:txBody>
          <a:bodyPr/>
          <a:lstStyle/>
          <a:p>
            <a:endParaRPr lang="en-GB"/>
          </a:p>
        </p:txBody>
      </p:sp>
      <p:sp>
        <p:nvSpPr>
          <p:cNvPr id="6" name="Ograda številke diapozitiva 5"/>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195590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grada datuma 4"/>
          <p:cNvSpPr>
            <a:spLocks noGrp="1"/>
          </p:cNvSpPr>
          <p:nvPr>
            <p:ph type="dt" sz="half" idx="10"/>
          </p:nvPr>
        </p:nvSpPr>
        <p:spPr/>
        <p:txBody>
          <a:bodyPr/>
          <a:lstStyle/>
          <a:p>
            <a:fld id="{DFCBA40A-17DF-45D4-9CDA-696B18853BAC}" type="datetimeFigureOut">
              <a:rPr lang="en-GB" smtClean="0"/>
              <a:t>17/06/2019</a:t>
            </a:fld>
            <a:endParaRPr lang="en-GB"/>
          </a:p>
        </p:txBody>
      </p:sp>
      <p:sp>
        <p:nvSpPr>
          <p:cNvPr id="6" name="Ograda noge 5"/>
          <p:cNvSpPr>
            <a:spLocks noGrp="1"/>
          </p:cNvSpPr>
          <p:nvPr>
            <p:ph type="ftr" sz="quarter" idx="11"/>
          </p:nvPr>
        </p:nvSpPr>
        <p:spPr/>
        <p:txBody>
          <a:bodyPr/>
          <a:lstStyle/>
          <a:p>
            <a:endParaRPr lang="en-GB"/>
          </a:p>
        </p:txBody>
      </p:sp>
      <p:sp>
        <p:nvSpPr>
          <p:cNvPr id="7" name="Ograda številke diapozitiva 6"/>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61577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endParaRPr lang="en-GB"/>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7" name="Ograda datuma 6"/>
          <p:cNvSpPr>
            <a:spLocks noGrp="1"/>
          </p:cNvSpPr>
          <p:nvPr>
            <p:ph type="dt" sz="half" idx="10"/>
          </p:nvPr>
        </p:nvSpPr>
        <p:spPr/>
        <p:txBody>
          <a:bodyPr/>
          <a:lstStyle/>
          <a:p>
            <a:fld id="{DFCBA40A-17DF-45D4-9CDA-696B18853BAC}" type="datetimeFigureOut">
              <a:rPr lang="en-GB" smtClean="0"/>
              <a:t>17/06/2019</a:t>
            </a:fld>
            <a:endParaRPr lang="en-GB"/>
          </a:p>
        </p:txBody>
      </p:sp>
      <p:sp>
        <p:nvSpPr>
          <p:cNvPr id="8" name="Ograda noge 7"/>
          <p:cNvSpPr>
            <a:spLocks noGrp="1"/>
          </p:cNvSpPr>
          <p:nvPr>
            <p:ph type="ftr" sz="quarter" idx="11"/>
          </p:nvPr>
        </p:nvSpPr>
        <p:spPr/>
        <p:txBody>
          <a:bodyPr/>
          <a:lstStyle/>
          <a:p>
            <a:endParaRPr lang="en-GB"/>
          </a:p>
        </p:txBody>
      </p:sp>
      <p:sp>
        <p:nvSpPr>
          <p:cNvPr id="9" name="Ograda številke diapozitiva 8"/>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401191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endParaRPr lang="en-GB"/>
          </a:p>
        </p:txBody>
      </p:sp>
      <p:sp>
        <p:nvSpPr>
          <p:cNvPr id="3" name="Ograda datuma 2"/>
          <p:cNvSpPr>
            <a:spLocks noGrp="1"/>
          </p:cNvSpPr>
          <p:nvPr>
            <p:ph type="dt" sz="half" idx="10"/>
          </p:nvPr>
        </p:nvSpPr>
        <p:spPr/>
        <p:txBody>
          <a:bodyPr/>
          <a:lstStyle/>
          <a:p>
            <a:fld id="{DFCBA40A-17DF-45D4-9CDA-696B18853BAC}" type="datetimeFigureOut">
              <a:rPr lang="en-GB" smtClean="0"/>
              <a:t>17/06/2019</a:t>
            </a:fld>
            <a:endParaRPr lang="en-GB"/>
          </a:p>
        </p:txBody>
      </p:sp>
      <p:sp>
        <p:nvSpPr>
          <p:cNvPr id="4" name="Ograda noge 3"/>
          <p:cNvSpPr>
            <a:spLocks noGrp="1"/>
          </p:cNvSpPr>
          <p:nvPr>
            <p:ph type="ftr" sz="quarter" idx="11"/>
          </p:nvPr>
        </p:nvSpPr>
        <p:spPr/>
        <p:txBody>
          <a:bodyPr/>
          <a:lstStyle/>
          <a:p>
            <a:endParaRPr lang="en-GB"/>
          </a:p>
        </p:txBody>
      </p:sp>
      <p:sp>
        <p:nvSpPr>
          <p:cNvPr id="5" name="Ograda številke diapozitiva 4"/>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726233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DFCBA40A-17DF-45D4-9CDA-696B18853BAC}" type="datetimeFigureOut">
              <a:rPr lang="en-GB" smtClean="0"/>
              <a:t>17/06/2019</a:t>
            </a:fld>
            <a:endParaRPr lang="en-GB"/>
          </a:p>
        </p:txBody>
      </p:sp>
      <p:sp>
        <p:nvSpPr>
          <p:cNvPr id="3" name="Ograda noge 2"/>
          <p:cNvSpPr>
            <a:spLocks noGrp="1"/>
          </p:cNvSpPr>
          <p:nvPr>
            <p:ph type="ftr" sz="quarter" idx="11"/>
          </p:nvPr>
        </p:nvSpPr>
        <p:spPr/>
        <p:txBody>
          <a:bodyPr/>
          <a:lstStyle/>
          <a:p>
            <a:endParaRPr lang="en-GB"/>
          </a:p>
        </p:txBody>
      </p:sp>
      <p:sp>
        <p:nvSpPr>
          <p:cNvPr id="4" name="Ograda številke diapozitiva 3"/>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2307798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endParaRPr lang="en-GB"/>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DFCBA40A-17DF-45D4-9CDA-696B18853BAC}" type="datetimeFigureOut">
              <a:rPr lang="en-GB" smtClean="0"/>
              <a:t>17/06/2019</a:t>
            </a:fld>
            <a:endParaRPr lang="en-GB"/>
          </a:p>
        </p:txBody>
      </p:sp>
      <p:sp>
        <p:nvSpPr>
          <p:cNvPr id="6" name="Ograda noge 5"/>
          <p:cNvSpPr>
            <a:spLocks noGrp="1"/>
          </p:cNvSpPr>
          <p:nvPr>
            <p:ph type="ftr" sz="quarter" idx="11"/>
          </p:nvPr>
        </p:nvSpPr>
        <p:spPr/>
        <p:txBody>
          <a:bodyPr/>
          <a:lstStyle/>
          <a:p>
            <a:endParaRPr lang="en-GB"/>
          </a:p>
        </p:txBody>
      </p:sp>
      <p:sp>
        <p:nvSpPr>
          <p:cNvPr id="7" name="Ograda številke diapozitiva 6"/>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2529065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endParaRPr lang="en-GB"/>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DFCBA40A-17DF-45D4-9CDA-696B18853BAC}" type="datetimeFigureOut">
              <a:rPr lang="en-GB" smtClean="0"/>
              <a:t>17/06/2019</a:t>
            </a:fld>
            <a:endParaRPr lang="en-GB"/>
          </a:p>
        </p:txBody>
      </p:sp>
      <p:sp>
        <p:nvSpPr>
          <p:cNvPr id="6" name="Ograda noge 5"/>
          <p:cNvSpPr>
            <a:spLocks noGrp="1"/>
          </p:cNvSpPr>
          <p:nvPr>
            <p:ph type="ftr" sz="quarter" idx="11"/>
          </p:nvPr>
        </p:nvSpPr>
        <p:spPr/>
        <p:txBody>
          <a:bodyPr/>
          <a:lstStyle/>
          <a:p>
            <a:endParaRPr lang="en-GB"/>
          </a:p>
        </p:txBody>
      </p:sp>
      <p:sp>
        <p:nvSpPr>
          <p:cNvPr id="7" name="Ograda številke diapozitiva 6"/>
          <p:cNvSpPr>
            <a:spLocks noGrp="1"/>
          </p:cNvSpPr>
          <p:nvPr>
            <p:ph type="sldNum" sz="quarter" idx="12"/>
          </p:nvPr>
        </p:nvSpPr>
        <p:spPr/>
        <p:txBody>
          <a:bodyPr/>
          <a:lstStyle/>
          <a:p>
            <a:fld id="{D4C8E6FE-A4BD-4AF2-BD94-BB83C645EC59}" type="slidenum">
              <a:rPr lang="en-GB" smtClean="0"/>
              <a:t>‹#›</a:t>
            </a:fld>
            <a:endParaRPr lang="en-GB"/>
          </a:p>
        </p:txBody>
      </p:sp>
    </p:spTree>
    <p:extLst>
      <p:ext uri="{BB962C8B-B14F-4D97-AF65-F5344CB8AC3E}">
        <p14:creationId xmlns:p14="http://schemas.microsoft.com/office/powerpoint/2010/main" val="362809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endParaRPr lang="en-GB"/>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CBA40A-17DF-45D4-9CDA-696B18853BAC}" type="datetimeFigureOut">
              <a:rPr lang="en-GB" smtClean="0"/>
              <a:t>17/06/2019</a:t>
            </a:fld>
            <a:endParaRPr lang="en-GB"/>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8E6FE-A4BD-4AF2-BD94-BB83C645EC59}" type="slidenum">
              <a:rPr lang="en-GB" smtClean="0"/>
              <a:t>‹#›</a:t>
            </a:fld>
            <a:endParaRPr lang="en-GB"/>
          </a:p>
        </p:txBody>
      </p:sp>
    </p:spTree>
    <p:extLst>
      <p:ext uri="{BB962C8B-B14F-4D97-AF65-F5344CB8AC3E}">
        <p14:creationId xmlns:p14="http://schemas.microsoft.com/office/powerpoint/2010/main" val="3091961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mailto:Brigita.strnad@ugm.si" TargetMode="External"/><Relationship Id="rId4" Type="http://schemas.openxmlformats.org/officeDocument/2006/relationships/hyperlink" Target="mailto:simona.ornik@mb.sik.si"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b.sik.si/"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mailto:info@mb.sik.si"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ugm.si/" TargetMode="External"/><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mailto:info@ugm.s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colorTemperature colorTemp="6300"/>
                    </a14:imgEffect>
                    <a14:imgEffect>
                      <a14:saturation sat="95000"/>
                    </a14:imgEffect>
                    <a14:imgEffect>
                      <a14:brightnessContrast bright="20000" contrast="1000"/>
                    </a14:imgEffect>
                  </a14:imgLayer>
                </a14:imgProps>
              </a:ext>
              <a:ext uri="{28A0092B-C50C-407E-A947-70E740481C1C}">
                <a14:useLocalDpi xmlns:a14="http://schemas.microsoft.com/office/drawing/2010/main" val="0"/>
              </a:ext>
            </a:extLst>
          </a:blip>
          <a:srcRect l="6951" t="7754"/>
          <a:stretch/>
        </p:blipFill>
        <p:spPr>
          <a:xfrm>
            <a:off x="0" y="-6937"/>
            <a:ext cx="6421363" cy="4228025"/>
          </a:xfrm>
        </p:spPr>
      </p:pic>
      <p:sp>
        <p:nvSpPr>
          <p:cNvPr id="5" name="PoljeZBesedilom 4"/>
          <p:cNvSpPr txBox="1"/>
          <p:nvPr/>
        </p:nvSpPr>
        <p:spPr>
          <a:xfrm>
            <a:off x="3148359" y="5204044"/>
            <a:ext cx="5615768" cy="1169551"/>
          </a:xfrm>
          <a:prstGeom prst="rect">
            <a:avLst/>
          </a:prstGeom>
          <a:noFill/>
        </p:spPr>
        <p:txBody>
          <a:bodyPr wrap="none" rtlCol="0">
            <a:spAutoFit/>
          </a:bodyPr>
          <a:lstStyle/>
          <a:p>
            <a:r>
              <a:rPr lang="sl-SI" sz="1400" b="1" dirty="0"/>
              <a:t>Simona Ornik, </a:t>
            </a:r>
            <a:r>
              <a:rPr lang="sl-SI" sz="1400" dirty="0"/>
              <a:t>knjižničarka in pravljičarka, Mariborska knjižnica enota Hoče</a:t>
            </a:r>
          </a:p>
          <a:p>
            <a:r>
              <a:rPr lang="sl-SI" sz="1400" dirty="0" err="1">
                <a:hlinkClick r:id="rId4"/>
              </a:rPr>
              <a:t>simona.ornik@mb.sik.si</a:t>
            </a:r>
            <a:r>
              <a:rPr lang="sl-SI" sz="1400" dirty="0"/>
              <a:t> </a:t>
            </a:r>
          </a:p>
          <a:p>
            <a:endParaRPr lang="sl-SI" sz="1400" dirty="0"/>
          </a:p>
          <a:p>
            <a:r>
              <a:rPr lang="sl-SI" sz="1400" b="1" dirty="0"/>
              <a:t>Brigita Strnad, </a:t>
            </a:r>
            <a:r>
              <a:rPr lang="sl-SI" sz="1400" dirty="0"/>
              <a:t>muzejska svetovalka, Umetnostna galerija Maribor</a:t>
            </a:r>
          </a:p>
          <a:p>
            <a:r>
              <a:rPr lang="sl-SI" sz="1400" dirty="0" err="1">
                <a:hlinkClick r:id="rId5"/>
              </a:rPr>
              <a:t>Brigita.strnad@ugm.si</a:t>
            </a:r>
            <a:r>
              <a:rPr lang="sl-SI" sz="1400" dirty="0"/>
              <a:t> </a:t>
            </a:r>
            <a:endParaRPr lang="en-GB" sz="1400" dirty="0"/>
          </a:p>
        </p:txBody>
      </p:sp>
      <p:sp>
        <p:nvSpPr>
          <p:cNvPr id="6" name="PoljeZBesedilom 5"/>
          <p:cNvSpPr txBox="1"/>
          <p:nvPr/>
        </p:nvSpPr>
        <p:spPr>
          <a:xfrm>
            <a:off x="-41190" y="4203998"/>
            <a:ext cx="6557693" cy="276999"/>
          </a:xfrm>
          <a:prstGeom prst="rect">
            <a:avLst/>
          </a:prstGeom>
          <a:noFill/>
        </p:spPr>
        <p:txBody>
          <a:bodyPr wrap="none" rtlCol="0">
            <a:spAutoFit/>
          </a:bodyPr>
          <a:lstStyle/>
          <a:p>
            <a:r>
              <a:rPr lang="sl-SI" sz="1200" i="1" dirty="0"/>
              <a:t>Pravljična ura in likovna </a:t>
            </a:r>
            <a:r>
              <a:rPr lang="sl-SI" sz="1200" i="1" dirty="0" err="1"/>
              <a:t>ustvarjalnica</a:t>
            </a:r>
            <a:r>
              <a:rPr lang="sl-SI" sz="1200" i="1" dirty="0"/>
              <a:t> ob razstavi fotografij Inge </a:t>
            </a:r>
            <a:r>
              <a:rPr lang="sl-SI" sz="1200" i="1" dirty="0" err="1"/>
              <a:t>Morath</a:t>
            </a:r>
            <a:r>
              <a:rPr lang="sl-SI" sz="1200" i="1" dirty="0"/>
              <a:t> ob Tednu otroka v UGM, 2018 </a:t>
            </a:r>
            <a:endParaRPr lang="en-GB" sz="1200" i="1" dirty="0"/>
          </a:p>
        </p:txBody>
      </p:sp>
      <p:sp>
        <p:nvSpPr>
          <p:cNvPr id="2" name="TextBox 1">
            <a:extLst>
              <a:ext uri="{FF2B5EF4-FFF2-40B4-BE49-F238E27FC236}">
                <a16:creationId xmlns="" xmlns:a16="http://schemas.microsoft.com/office/drawing/2014/main" id="{1F24AAB0-2626-4D83-942E-280F4AA77EF9}"/>
              </a:ext>
            </a:extLst>
          </p:cNvPr>
          <p:cNvSpPr txBox="1"/>
          <p:nvPr/>
        </p:nvSpPr>
        <p:spPr>
          <a:xfrm>
            <a:off x="3148359" y="4797152"/>
            <a:ext cx="57441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b="1" dirty="0"/>
              <a:t>Mariborska knjižnica &amp; Umetnostna galerija Maribor</a:t>
            </a:r>
            <a:r>
              <a:rPr lang="en-GB" b="1" dirty="0"/>
              <a:t>​</a:t>
            </a:r>
          </a:p>
        </p:txBody>
      </p:sp>
      <p:pic>
        <p:nvPicPr>
          <p:cNvPr id="3" name="Picture 6">
            <a:extLst>
              <a:ext uri="{FF2B5EF4-FFF2-40B4-BE49-F238E27FC236}">
                <a16:creationId xmlns="" xmlns:a16="http://schemas.microsoft.com/office/drawing/2014/main" id="{0A85073E-A1D5-4183-91F2-A0F22BDE04D0}"/>
              </a:ext>
            </a:extLst>
          </p:cNvPr>
          <p:cNvPicPr>
            <a:picLocks noChangeAspect="1"/>
          </p:cNvPicPr>
          <p:nvPr/>
        </p:nvPicPr>
        <p:blipFill>
          <a:blip r:embed="rId6"/>
          <a:stretch>
            <a:fillRect/>
          </a:stretch>
        </p:blipFill>
        <p:spPr>
          <a:xfrm>
            <a:off x="6419919" y="2878785"/>
            <a:ext cx="1320433" cy="1320433"/>
          </a:xfrm>
          <a:prstGeom prst="rect">
            <a:avLst/>
          </a:prstGeom>
        </p:spPr>
      </p:pic>
      <p:pic>
        <p:nvPicPr>
          <p:cNvPr id="8" name="Picture 8">
            <a:extLst>
              <a:ext uri="{FF2B5EF4-FFF2-40B4-BE49-F238E27FC236}">
                <a16:creationId xmlns="" xmlns:a16="http://schemas.microsoft.com/office/drawing/2014/main" id="{D7008679-CACA-4F58-BD48-5D7651D42C38}"/>
              </a:ext>
            </a:extLst>
          </p:cNvPr>
          <p:cNvPicPr>
            <a:picLocks noChangeAspect="1"/>
          </p:cNvPicPr>
          <p:nvPr/>
        </p:nvPicPr>
        <p:blipFill>
          <a:blip r:embed="rId7"/>
          <a:stretch>
            <a:fillRect/>
          </a:stretch>
        </p:blipFill>
        <p:spPr>
          <a:xfrm>
            <a:off x="6577080" y="2348880"/>
            <a:ext cx="1006109" cy="402444"/>
          </a:xfrm>
          <a:prstGeom prst="rect">
            <a:avLst/>
          </a:prstGeom>
        </p:spPr>
      </p:pic>
    </p:spTree>
    <p:extLst>
      <p:ext uri="{BB962C8B-B14F-4D97-AF65-F5344CB8AC3E}">
        <p14:creationId xmlns:p14="http://schemas.microsoft.com/office/powerpoint/2010/main" val="342533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5220072" y="836712"/>
            <a:ext cx="3538736" cy="5832648"/>
          </a:xfrm>
        </p:spPr>
        <p:txBody>
          <a:bodyPr>
            <a:noAutofit/>
          </a:bodyPr>
          <a:lstStyle/>
          <a:p>
            <a:pPr marL="0" indent="0">
              <a:lnSpc>
                <a:spcPct val="150000"/>
              </a:lnSpc>
              <a:buNone/>
            </a:pPr>
            <a:r>
              <a:rPr lang="sl-SI" sz="1200" b="1" dirty="0">
                <a:latin typeface="Arial" pitchFamily="34" charset="0"/>
                <a:cs typeface="Arial" pitchFamily="34" charset="0"/>
              </a:rPr>
              <a:t>PROGRAM ZA ODRASLE</a:t>
            </a:r>
          </a:p>
          <a:p>
            <a:pPr marL="0" indent="0">
              <a:lnSpc>
                <a:spcPct val="150000"/>
              </a:lnSpc>
              <a:buNone/>
            </a:pPr>
            <a:endParaRPr lang="sl-SI" sz="1200" b="1" dirty="0">
              <a:latin typeface="Arial" pitchFamily="34" charset="0"/>
              <a:cs typeface="Arial" pitchFamily="34" charset="0"/>
            </a:endParaRPr>
          </a:p>
          <a:p>
            <a:pPr marL="0" indent="0">
              <a:lnSpc>
                <a:spcPct val="150000"/>
              </a:lnSpc>
              <a:buNone/>
            </a:pPr>
            <a:r>
              <a:rPr lang="sl-SI" sz="1200" dirty="0">
                <a:latin typeface="Arial" pitchFamily="34" charset="0"/>
                <a:cs typeface="Arial" pitchFamily="34" charset="0"/>
              </a:rPr>
              <a:t>V prejšnjem letu sta UGM in Mariborska knjižnica povabili bralce, da se »izgubijo« med policami Knjižnice Rotovž na Rotovškem trgu 2. Ob pomoči knjižničarjev in knjižničark osrednje enote Mariborske knjižnice smo v 100 izbranih knjig skrili prav tolikšno število brezplačnih vstopnic za galerijo. Vstopnice smo vložili v dela, ki so vsebinsko povezana z likovno umetnostjo, umetnostno zgodovino ter z galerijami in muzeji. Med izbranimi deli so bila Wildova </a:t>
            </a:r>
            <a:r>
              <a:rPr lang="sl-SI" sz="1200" i="1" dirty="0">
                <a:latin typeface="Arial" pitchFamily="34" charset="0"/>
                <a:cs typeface="Arial" pitchFamily="34" charset="0"/>
              </a:rPr>
              <a:t>Slika </a:t>
            </a:r>
            <a:r>
              <a:rPr lang="sl-SI" sz="1200" i="1" dirty="0" err="1">
                <a:latin typeface="Arial" pitchFamily="34" charset="0"/>
                <a:cs typeface="Arial" pitchFamily="34" charset="0"/>
              </a:rPr>
              <a:t>Doriana</a:t>
            </a:r>
            <a:r>
              <a:rPr lang="sl-SI" sz="1200" i="1" dirty="0">
                <a:latin typeface="Arial" pitchFamily="34" charset="0"/>
                <a:cs typeface="Arial" pitchFamily="34" charset="0"/>
              </a:rPr>
              <a:t> </a:t>
            </a:r>
            <a:r>
              <a:rPr lang="sl-SI" sz="1200" i="1" dirty="0" err="1">
                <a:latin typeface="Arial" pitchFamily="34" charset="0"/>
                <a:cs typeface="Arial" pitchFamily="34" charset="0"/>
              </a:rPr>
              <a:t>Graya</a:t>
            </a:r>
            <a:r>
              <a:rPr lang="sl-SI" sz="1200" dirty="0">
                <a:latin typeface="Arial" pitchFamily="34" charset="0"/>
                <a:cs typeface="Arial" pitchFamily="34" charset="0"/>
              </a:rPr>
              <a:t>, </a:t>
            </a:r>
            <a:r>
              <a:rPr lang="sl-SI" sz="1200" i="1" dirty="0">
                <a:latin typeface="Arial" pitchFamily="34" charset="0"/>
                <a:cs typeface="Arial" pitchFamily="34" charset="0"/>
              </a:rPr>
              <a:t>Da </a:t>
            </a:r>
            <a:r>
              <a:rPr lang="sl-SI" sz="1200" i="1" dirty="0" err="1">
                <a:latin typeface="Arial" pitchFamily="34" charset="0"/>
                <a:cs typeface="Arial" pitchFamily="34" charset="0"/>
              </a:rPr>
              <a:t>Vincijeva</a:t>
            </a:r>
            <a:r>
              <a:rPr lang="sl-SI" sz="1200" i="1" dirty="0">
                <a:latin typeface="Arial" pitchFamily="34" charset="0"/>
                <a:cs typeface="Arial" pitchFamily="34" charset="0"/>
              </a:rPr>
              <a:t> šifra</a:t>
            </a:r>
            <a:r>
              <a:rPr lang="sl-SI" sz="1200" dirty="0">
                <a:latin typeface="Arial" pitchFamily="34" charset="0"/>
                <a:cs typeface="Arial" pitchFamily="34" charset="0"/>
              </a:rPr>
              <a:t> Dana Browna, </a:t>
            </a:r>
            <a:r>
              <a:rPr lang="sl-SI" sz="1200" i="1" dirty="0">
                <a:latin typeface="Arial" pitchFamily="34" charset="0"/>
                <a:cs typeface="Arial" pitchFamily="34" charset="0"/>
              </a:rPr>
              <a:t>Retrospektiva</a:t>
            </a:r>
            <a:r>
              <a:rPr lang="sl-SI" sz="1200" dirty="0">
                <a:latin typeface="Arial" pitchFamily="34" charset="0"/>
                <a:cs typeface="Arial" pitchFamily="34" charset="0"/>
              </a:rPr>
              <a:t> Avgusta Demšarja ali pa Joyceov </a:t>
            </a:r>
            <a:r>
              <a:rPr lang="sl-SI" sz="1200" i="1" dirty="0">
                <a:latin typeface="Arial" pitchFamily="34" charset="0"/>
                <a:cs typeface="Arial" pitchFamily="34" charset="0"/>
              </a:rPr>
              <a:t>Umetnikov mladostni portret</a:t>
            </a:r>
            <a:r>
              <a:rPr lang="sl-SI" sz="1200" dirty="0">
                <a:latin typeface="Arial" pitchFamily="34" charset="0"/>
                <a:cs typeface="Arial" pitchFamily="34" charset="0"/>
              </a:rPr>
              <a:t>, zapiski </a:t>
            </a:r>
            <a:r>
              <a:rPr lang="sl-SI" sz="1200" i="1" dirty="0">
                <a:latin typeface="Arial" pitchFamily="34" charset="0"/>
                <a:cs typeface="Arial" pitchFamily="34" charset="0"/>
              </a:rPr>
              <a:t>S poti</a:t>
            </a:r>
            <a:r>
              <a:rPr lang="sl-SI" sz="1200" dirty="0">
                <a:latin typeface="Arial" pitchFamily="34" charset="0"/>
                <a:cs typeface="Arial" pitchFamily="34" charset="0"/>
              </a:rPr>
              <a:t> Izidorja Cankarja in </a:t>
            </a:r>
            <a:r>
              <a:rPr lang="sl-SI" sz="1200" i="1" dirty="0">
                <a:latin typeface="Arial" pitchFamily="34" charset="0"/>
                <a:cs typeface="Arial" pitchFamily="34" charset="0"/>
              </a:rPr>
              <a:t>Ženske z levega brega</a:t>
            </a:r>
            <a:r>
              <a:rPr lang="sl-SI" sz="1200" dirty="0">
                <a:latin typeface="Arial" pitchFamily="34" charset="0"/>
                <a:cs typeface="Arial" pitchFamily="34" charset="0"/>
              </a:rPr>
              <a:t> </a:t>
            </a:r>
            <a:r>
              <a:rPr lang="sl-SI" sz="1200" dirty="0" err="1">
                <a:latin typeface="Arial" pitchFamily="34" charset="0"/>
                <a:cs typeface="Arial" pitchFamily="34" charset="0"/>
              </a:rPr>
              <a:t>Shari</a:t>
            </a:r>
            <a:r>
              <a:rPr lang="sl-SI" sz="1200" dirty="0">
                <a:latin typeface="Arial" pitchFamily="34" charset="0"/>
                <a:cs typeface="Arial" pitchFamily="34" charset="0"/>
              </a:rPr>
              <a:t> </a:t>
            </a:r>
            <a:r>
              <a:rPr lang="sl-SI" sz="1200" dirty="0" err="1">
                <a:latin typeface="Arial" pitchFamily="34" charset="0"/>
                <a:cs typeface="Arial" pitchFamily="34" charset="0"/>
              </a:rPr>
              <a:t>Benstock</a:t>
            </a:r>
            <a:r>
              <a:rPr lang="sl-SI" sz="1200" dirty="0">
                <a:latin typeface="Arial" pitchFamily="34" charset="0"/>
                <a:cs typeface="Arial" pitchFamily="34" charset="0"/>
              </a:rPr>
              <a:t>. </a:t>
            </a:r>
          </a:p>
          <a:p>
            <a:pPr marL="0" indent="0">
              <a:lnSpc>
                <a:spcPct val="150000"/>
              </a:lnSpc>
              <a:buNone/>
            </a:pPr>
            <a:r>
              <a:rPr lang="sl-SI" sz="1200" dirty="0">
                <a:latin typeface="Arial" pitchFamily="34" charset="0"/>
                <a:cs typeface="Arial" pitchFamily="34" charset="0"/>
              </a:rPr>
              <a:t>Po izkušnji s knjigo so potem bili bralci vabljeni, da pridejo še v avtentični prostor likovne umetnosti. </a:t>
            </a:r>
            <a:endParaRPr lang="en-GB" sz="1200" dirty="0">
              <a:latin typeface="Arial" pitchFamily="34" charset="0"/>
              <a:cs typeface="Arial" pitchFamily="34" charset="0"/>
            </a:endParaRPr>
          </a:p>
        </p:txBody>
      </p:sp>
      <p:pic>
        <p:nvPicPr>
          <p:cNvPr id="2050" name="Picture 2" descr="Fotografija osebe UGM l Umetnostna galerija Marib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60032" cy="684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205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7504" y="476672"/>
            <a:ext cx="6624736" cy="652934"/>
          </a:xfrm>
        </p:spPr>
        <p:txBody>
          <a:bodyPr>
            <a:noAutofit/>
          </a:bodyPr>
          <a:lstStyle/>
          <a:p>
            <a:pPr algn="l"/>
            <a:r>
              <a:rPr lang="sl-SI" sz="2800" b="1" dirty="0"/>
              <a:t>Pravljične ure &amp; </a:t>
            </a:r>
            <a:r>
              <a:rPr lang="sl-SI" sz="2800" b="1" dirty="0" err="1"/>
              <a:t>ustvarjalnice</a:t>
            </a:r>
            <a:r>
              <a:rPr lang="sl-SI" sz="2800" b="1" dirty="0"/>
              <a:t> za otroke +3</a:t>
            </a:r>
            <a:br>
              <a:rPr lang="sl-SI" sz="2800" b="1" dirty="0"/>
            </a:br>
            <a:r>
              <a:rPr lang="sl-SI" sz="2800" b="1" dirty="0"/>
              <a:t>v prostorih UGM </a:t>
            </a:r>
            <a:endParaRPr lang="en-GB" sz="2800" b="1" dirty="0"/>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2777"/>
            <a:ext cx="7260298" cy="5445224"/>
          </a:xfrm>
        </p:spPr>
      </p:pic>
    </p:spTree>
    <p:extLst>
      <p:ext uri="{BB962C8B-B14F-4D97-AF65-F5344CB8AC3E}">
        <p14:creationId xmlns:p14="http://schemas.microsoft.com/office/powerpoint/2010/main" val="3899935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6084169" cy="4563127"/>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5004920"/>
            <a:ext cx="2484626" cy="1863469"/>
          </a:xfrm>
          <a:prstGeom prst="rect">
            <a:avLst/>
          </a:prstGeom>
        </p:spPr>
      </p:pic>
      <p:pic>
        <p:nvPicPr>
          <p:cNvPr id="6" name="Ograda vseb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6397" y="5004920"/>
            <a:ext cx="1397601" cy="1863469"/>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13176"/>
            <a:ext cx="2459765" cy="18448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5" y="5004920"/>
            <a:ext cx="2484625" cy="1863469"/>
          </a:xfrm>
          <a:prstGeom prst="rect">
            <a:avLst/>
          </a:prstGeom>
        </p:spPr>
      </p:pic>
      <p:sp>
        <p:nvSpPr>
          <p:cNvPr id="9" name="PoljeZBesedilom 8"/>
          <p:cNvSpPr txBox="1"/>
          <p:nvPr/>
        </p:nvSpPr>
        <p:spPr>
          <a:xfrm>
            <a:off x="6230496" y="3933055"/>
            <a:ext cx="2913502" cy="692497"/>
          </a:xfrm>
          <a:prstGeom prst="rect">
            <a:avLst/>
          </a:prstGeom>
          <a:noFill/>
        </p:spPr>
        <p:txBody>
          <a:bodyPr wrap="square" rtlCol="0">
            <a:spAutoFit/>
          </a:bodyPr>
          <a:lstStyle/>
          <a:p>
            <a:r>
              <a:rPr lang="sl-SI" sz="1300" dirty="0">
                <a:latin typeface="Arial" pitchFamily="34" charset="0"/>
                <a:cs typeface="Arial" pitchFamily="34" charset="0"/>
              </a:rPr>
              <a:t>Pravljična ura in likovna </a:t>
            </a:r>
            <a:r>
              <a:rPr lang="sl-SI" sz="1300" dirty="0" err="1">
                <a:latin typeface="Arial" pitchFamily="34" charset="0"/>
                <a:cs typeface="Arial" pitchFamily="34" charset="0"/>
              </a:rPr>
              <a:t>ustvarjalnica</a:t>
            </a:r>
            <a:r>
              <a:rPr lang="sl-SI" sz="1300" dirty="0">
                <a:latin typeface="Arial" pitchFamily="34" charset="0"/>
                <a:cs typeface="Arial" pitchFamily="34" charset="0"/>
              </a:rPr>
              <a:t> </a:t>
            </a:r>
          </a:p>
          <a:p>
            <a:r>
              <a:rPr lang="sl-SI" sz="1300" dirty="0">
                <a:latin typeface="Arial" pitchFamily="34" charset="0"/>
                <a:cs typeface="Arial" pitchFamily="34" charset="0"/>
              </a:rPr>
              <a:t>ob razstavi ilustracij Menice K. Musil </a:t>
            </a:r>
          </a:p>
          <a:p>
            <a:r>
              <a:rPr lang="sl-SI" sz="1300" dirty="0">
                <a:latin typeface="Arial" pitchFamily="34" charset="0"/>
                <a:cs typeface="Arial" pitchFamily="34" charset="0"/>
              </a:rPr>
              <a:t>v UGM Studiu, 2018</a:t>
            </a:r>
            <a:endParaRPr lang="en-GB" sz="1300" dirty="0">
              <a:latin typeface="Arial" pitchFamily="34" charset="0"/>
              <a:cs typeface="Arial" pitchFamily="34" charset="0"/>
            </a:endParaRPr>
          </a:p>
        </p:txBody>
      </p:sp>
      <p:sp>
        <p:nvSpPr>
          <p:cNvPr id="2" name="PoljeZBesedilom 1"/>
          <p:cNvSpPr txBox="1"/>
          <p:nvPr/>
        </p:nvSpPr>
        <p:spPr>
          <a:xfrm>
            <a:off x="6230496" y="2060848"/>
            <a:ext cx="2804388" cy="1477328"/>
          </a:xfrm>
          <a:prstGeom prst="rect">
            <a:avLst/>
          </a:prstGeom>
          <a:noFill/>
        </p:spPr>
        <p:txBody>
          <a:bodyPr wrap="square" rtlCol="0">
            <a:spAutoFit/>
          </a:bodyPr>
          <a:lstStyle/>
          <a:p>
            <a:pPr lvl="0">
              <a:buNone/>
            </a:pPr>
            <a:r>
              <a:rPr lang="sl-SI" dirty="0"/>
              <a:t>Pravljične dejavnosti z  ogledom umetniške razstave so organizirane v sodelovanju pravljičarja in muzejskega strokovnjaka.</a:t>
            </a:r>
          </a:p>
        </p:txBody>
      </p:sp>
    </p:spTree>
    <p:extLst>
      <p:ext uri="{BB962C8B-B14F-4D97-AF65-F5344CB8AC3E}">
        <p14:creationId xmlns:p14="http://schemas.microsoft.com/office/powerpoint/2010/main" val="2264659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4869160"/>
            <a:ext cx="5760640" cy="1575048"/>
          </a:xfrm>
        </p:spPr>
        <p:txBody>
          <a:bodyPr>
            <a:noAutofit/>
          </a:bodyPr>
          <a:lstStyle/>
          <a:p>
            <a:pPr algn="l">
              <a:lnSpc>
                <a:spcPct val="150000"/>
              </a:lnSpc>
            </a:pPr>
            <a:r>
              <a:rPr lang="sl-SI" sz="1400" b="1" dirty="0">
                <a:latin typeface="Arial" pitchFamily="34" charset="0"/>
                <a:cs typeface="Arial" pitchFamily="34" charset="0"/>
              </a:rPr>
              <a:t/>
            </a:r>
            <a:br>
              <a:rPr lang="sl-SI" sz="1400" b="1" dirty="0">
                <a:latin typeface="Arial" pitchFamily="34" charset="0"/>
                <a:cs typeface="Arial" pitchFamily="34" charset="0"/>
              </a:rPr>
            </a:br>
            <a:r>
              <a:rPr lang="sl-SI" sz="1400" b="1" dirty="0">
                <a:latin typeface="Arial" pitchFamily="34" charset="0"/>
                <a:cs typeface="Arial" pitchFamily="34" charset="0"/>
              </a:rPr>
              <a:t>KAJ LIKOVNA UMETNOST PRIDOBI S PRAVLJICO</a:t>
            </a:r>
            <a:r>
              <a:rPr lang="sl-SI" sz="1400" dirty="0">
                <a:latin typeface="Arial" pitchFamily="34" charset="0"/>
                <a:cs typeface="Arial" pitchFamily="34" charset="0"/>
              </a:rPr>
              <a:t/>
            </a:r>
            <a:br>
              <a:rPr lang="sl-SI" sz="1400" dirty="0">
                <a:latin typeface="Arial" pitchFamily="34" charset="0"/>
                <a:cs typeface="Arial" pitchFamily="34" charset="0"/>
              </a:rPr>
            </a:br>
            <a:r>
              <a:rPr lang="sl-SI" sz="1400" dirty="0">
                <a:latin typeface="Arial" pitchFamily="34" charset="0"/>
                <a:cs typeface="Arial" pitchFamily="34" charset="0"/>
              </a:rPr>
              <a:t>- pravljica kot uvodni motivacijski element pri spoznavanju umetnosti; </a:t>
            </a:r>
            <a:br>
              <a:rPr lang="sl-SI" sz="1400" dirty="0">
                <a:latin typeface="Arial" pitchFamily="34" charset="0"/>
                <a:cs typeface="Arial" pitchFamily="34" charset="0"/>
              </a:rPr>
            </a:br>
            <a:r>
              <a:rPr lang="sl-SI" sz="1400" dirty="0">
                <a:latin typeface="Arial" pitchFamily="34" charset="0"/>
                <a:cs typeface="Arial" pitchFamily="34" charset="0"/>
              </a:rPr>
              <a:t>- spodbujanje pozornega branja in opazovanja umetnin - </a:t>
            </a:r>
            <a:r>
              <a:rPr lang="sl-SI" sz="1400" i="1" dirty="0">
                <a:latin typeface="Arial" pitchFamily="34" charset="0"/>
                <a:cs typeface="Arial" pitchFamily="34" charset="0"/>
              </a:rPr>
              <a:t>kaj je v umetnini takšnega kar smo spoznavali v pravljici? </a:t>
            </a:r>
            <a:r>
              <a:rPr lang="sl-SI" sz="1400" dirty="0">
                <a:latin typeface="Arial" pitchFamily="34" charset="0"/>
                <a:cs typeface="Arial" pitchFamily="34" charset="0"/>
              </a:rPr>
              <a:t/>
            </a:r>
            <a:br>
              <a:rPr lang="sl-SI" sz="1400" dirty="0">
                <a:latin typeface="Arial" pitchFamily="34" charset="0"/>
                <a:cs typeface="Arial" pitchFamily="34" charset="0"/>
              </a:rPr>
            </a:br>
            <a:r>
              <a:rPr lang="sl-SI" sz="1400" dirty="0">
                <a:latin typeface="Arial" pitchFamily="34" charset="0"/>
                <a:cs typeface="Arial" pitchFamily="34" charset="0"/>
              </a:rPr>
              <a:t>- pravljica kot možna interpretacija umetniškega dela ...</a:t>
            </a:r>
            <a:endParaRPr lang="en-GB" sz="1400" dirty="0">
              <a:latin typeface="Arial" pitchFamily="34" charset="0"/>
              <a:cs typeface="Arial" pitchFamily="34" charset="0"/>
            </a:endParaRPr>
          </a:p>
        </p:txBody>
      </p:sp>
      <p:pic>
        <p:nvPicPr>
          <p:cNvPr id="6146" name="Picture 2" descr="C:\Users\BRIGIT~1\AppData\Local\Temp\32190651147_a55241febe_k.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8000" contrast="3000"/>
                    </a14:imgEffect>
                  </a14:imgLayer>
                </a14:imgProps>
              </a:ext>
              <a:ext uri="{28A0092B-C50C-407E-A947-70E740481C1C}">
                <a14:useLocalDpi xmlns:a14="http://schemas.microsoft.com/office/drawing/2010/main" val="0"/>
              </a:ext>
            </a:extLst>
          </a:blip>
          <a:srcRect/>
          <a:stretch>
            <a:fillRect/>
          </a:stretch>
        </p:blipFill>
        <p:spPr bwMode="auto">
          <a:xfrm>
            <a:off x="0" y="0"/>
            <a:ext cx="6156176" cy="4617132"/>
          </a:xfrm>
          <a:prstGeom prst="rect">
            <a:avLst/>
          </a:prstGeom>
          <a:noFill/>
          <a:extLst>
            <a:ext uri="{909E8E84-426E-40DD-AFC4-6F175D3DCCD1}">
              <a14:hiddenFill xmlns:a14="http://schemas.microsoft.com/office/drawing/2010/main">
                <a:solidFill>
                  <a:srgbClr val="FFFFFF"/>
                </a:solidFill>
              </a14:hiddenFill>
            </a:ext>
          </a:extLst>
        </p:spPr>
      </p:pic>
      <p:sp>
        <p:nvSpPr>
          <p:cNvPr id="3" name="PoljeZBesedilom 2"/>
          <p:cNvSpPr txBox="1"/>
          <p:nvPr/>
        </p:nvSpPr>
        <p:spPr>
          <a:xfrm>
            <a:off x="107504" y="4617132"/>
            <a:ext cx="5976664" cy="276999"/>
          </a:xfrm>
          <a:prstGeom prst="rect">
            <a:avLst/>
          </a:prstGeom>
          <a:noFill/>
        </p:spPr>
        <p:txBody>
          <a:bodyPr wrap="square" rtlCol="0">
            <a:spAutoFit/>
          </a:bodyPr>
          <a:lstStyle/>
          <a:p>
            <a:r>
              <a:rPr lang="sl-SI" sz="1200" i="1" dirty="0"/>
              <a:t>Pravljica kot didaktični pripomoček za bolj poglobljeno razumevanje likovne umetnosti. </a:t>
            </a:r>
            <a:endParaRPr lang="en-GB" sz="1200" i="1" dirty="0"/>
          </a:p>
        </p:txBody>
      </p:sp>
    </p:spTree>
    <p:extLst>
      <p:ext uri="{BB962C8B-B14F-4D97-AF65-F5344CB8AC3E}">
        <p14:creationId xmlns:p14="http://schemas.microsoft.com/office/powerpoint/2010/main" val="884264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861368" y="5557588"/>
            <a:ext cx="6698950" cy="1354217"/>
          </a:xfrm>
          <a:prstGeom prst="rect">
            <a:avLst/>
          </a:prstGeom>
          <a:noFill/>
        </p:spPr>
        <p:txBody>
          <a:bodyPr wrap="none" rtlCol="0">
            <a:spAutoFit/>
          </a:bodyPr>
          <a:lstStyle/>
          <a:p>
            <a:r>
              <a:rPr lang="sl-SI" sz="1400" b="1" dirty="0"/>
              <a:t>KAJ PRIDOBI PRAVLJICA V DRUŽBI LIKOVNIH UMETNIN?</a:t>
            </a:r>
          </a:p>
          <a:p>
            <a:pPr marL="285750" indent="-285750">
              <a:buFontTx/>
              <a:buChar char="-"/>
            </a:pPr>
            <a:r>
              <a:rPr lang="sl-SI" sz="1400" dirty="0"/>
              <a:t>e</a:t>
            </a:r>
            <a:r>
              <a:rPr lang="en-GB" sz="1400" dirty="0" err="1"/>
              <a:t>lementi</a:t>
            </a:r>
            <a:r>
              <a:rPr lang="en-GB" sz="1400" dirty="0"/>
              <a:t> </a:t>
            </a:r>
            <a:r>
              <a:rPr lang="en-GB" sz="1400" dirty="0" err="1"/>
              <a:t>likovnega</a:t>
            </a:r>
            <a:r>
              <a:rPr lang="en-GB" sz="1400" dirty="0"/>
              <a:t> in </a:t>
            </a:r>
            <a:r>
              <a:rPr lang="en-GB" sz="1400" dirty="0" err="1"/>
              <a:t>jezikovnega</a:t>
            </a:r>
            <a:r>
              <a:rPr lang="en-GB" sz="1400" dirty="0"/>
              <a:t> </a:t>
            </a:r>
            <a:r>
              <a:rPr lang="en-GB" sz="1400" dirty="0" err="1"/>
              <a:t>sporočanja</a:t>
            </a:r>
            <a:r>
              <a:rPr lang="en-GB" sz="1400" dirty="0"/>
              <a:t> se </a:t>
            </a:r>
            <a:r>
              <a:rPr lang="en-GB" sz="1400" dirty="0" err="1"/>
              <a:t>povezujejo</a:t>
            </a:r>
            <a:r>
              <a:rPr lang="sl-SI" sz="1400" dirty="0"/>
              <a:t>:  umetniška razstava </a:t>
            </a:r>
          </a:p>
          <a:p>
            <a:r>
              <a:rPr lang="sl-SI" sz="1400" dirty="0"/>
              <a:t>       lahko kot ilustracija pravljici doda neko dodatno vrednost, razumevanje, doživljanje</a:t>
            </a:r>
            <a:r>
              <a:rPr lang="sl-SI" dirty="0"/>
              <a:t> …</a:t>
            </a:r>
          </a:p>
          <a:p>
            <a:endParaRPr lang="en-GB" dirty="0"/>
          </a:p>
          <a:p>
            <a:r>
              <a:rPr lang="en-GB" dirty="0"/>
              <a:t> </a:t>
            </a:r>
          </a:p>
        </p:txBody>
      </p:sp>
      <p:pic>
        <p:nvPicPr>
          <p:cNvPr id="5" name="Picture 3" descr="C:\Users\BRIGIT~1\AppData\Local\Temp\8472460385_75a989be17_k.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575"/>
                    </a14:imgEffect>
                    <a14:imgEffect>
                      <a14:saturation sat="99000"/>
                    </a14:imgEffect>
                    <a14:imgEffect>
                      <a14:brightnessContrast bright="31000" contrast="9000"/>
                    </a14:imgEffect>
                  </a14:imgLayer>
                </a14:imgProps>
              </a:ext>
              <a:ext uri="{28A0092B-C50C-407E-A947-70E740481C1C}">
                <a14:useLocalDpi xmlns:a14="http://schemas.microsoft.com/office/drawing/2010/main" val="0"/>
              </a:ext>
            </a:extLst>
          </a:blip>
          <a:srcRect l="11028" b="10212"/>
          <a:stretch/>
        </p:blipFill>
        <p:spPr bwMode="auto">
          <a:xfrm>
            <a:off x="0" y="0"/>
            <a:ext cx="7560318" cy="5085184"/>
          </a:xfrm>
          <a:prstGeom prst="rect">
            <a:avLst/>
          </a:prstGeom>
          <a:noFill/>
          <a:extLst>
            <a:ext uri="{909E8E84-426E-40DD-AFC4-6F175D3DCCD1}">
              <a14:hiddenFill xmlns:a14="http://schemas.microsoft.com/office/drawing/2010/main">
                <a:solidFill>
                  <a:srgbClr val="FFFFFF"/>
                </a:solidFill>
              </a14:hiddenFill>
            </a:ext>
          </a:extLst>
        </p:spPr>
      </p:pic>
      <p:sp>
        <p:nvSpPr>
          <p:cNvPr id="2" name="PoljeZBesedilom 1"/>
          <p:cNvSpPr txBox="1"/>
          <p:nvPr/>
        </p:nvSpPr>
        <p:spPr>
          <a:xfrm>
            <a:off x="0" y="5085184"/>
            <a:ext cx="4397679" cy="307777"/>
          </a:xfrm>
          <a:prstGeom prst="rect">
            <a:avLst/>
          </a:prstGeom>
          <a:noFill/>
        </p:spPr>
        <p:txBody>
          <a:bodyPr wrap="none" rtlCol="0">
            <a:spAutoFit/>
          </a:bodyPr>
          <a:lstStyle/>
          <a:p>
            <a:r>
              <a:rPr lang="sl-SI" sz="1400" i="1" dirty="0"/>
              <a:t>Igor Černe, pravljičar, ob razstavi del iz zbirke UGM, 2015. </a:t>
            </a:r>
            <a:endParaRPr lang="en-GB" sz="1400" i="1" dirty="0"/>
          </a:p>
        </p:txBody>
      </p:sp>
    </p:spTree>
    <p:extLst>
      <p:ext uri="{BB962C8B-B14F-4D97-AF65-F5344CB8AC3E}">
        <p14:creationId xmlns:p14="http://schemas.microsoft.com/office/powerpoint/2010/main" val="1818840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RIGIT~1\AppData\Local\Temp\26793239730_d4d2e477db_h.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9103" y="0"/>
            <a:ext cx="7992888" cy="5470133"/>
          </a:xfrm>
          <a:prstGeom prst="rect">
            <a:avLst/>
          </a:prstGeom>
          <a:noFill/>
          <a:extLst>
            <a:ext uri="{909E8E84-426E-40DD-AFC4-6F175D3DCCD1}">
              <a14:hiddenFill xmlns:a14="http://schemas.microsoft.com/office/drawing/2010/main">
                <a:solidFill>
                  <a:srgbClr val="FFFFFF"/>
                </a:solidFill>
              </a14:hiddenFill>
            </a:ext>
          </a:extLst>
        </p:spPr>
      </p:pic>
      <p:sp>
        <p:nvSpPr>
          <p:cNvPr id="2" name="PoljeZBesedilom 1"/>
          <p:cNvSpPr txBox="1"/>
          <p:nvPr/>
        </p:nvSpPr>
        <p:spPr>
          <a:xfrm>
            <a:off x="2241126" y="5949280"/>
            <a:ext cx="6264696" cy="523220"/>
          </a:xfrm>
          <a:prstGeom prst="rect">
            <a:avLst/>
          </a:prstGeom>
          <a:noFill/>
        </p:spPr>
        <p:txBody>
          <a:bodyPr wrap="square" rtlCol="0">
            <a:spAutoFit/>
          </a:bodyPr>
          <a:lstStyle/>
          <a:p>
            <a:r>
              <a:rPr lang="sl-SI" sz="1400" b="1" i="1" dirty="0"/>
              <a:t>„Ljubezen do umetnosti ni ljubezen na prvi pogled.“  </a:t>
            </a:r>
            <a:r>
              <a:rPr lang="sl-SI" sz="1400" b="1" i="1" dirty="0" err="1"/>
              <a:t>Bourdieu</a:t>
            </a:r>
            <a:endParaRPr lang="sl-SI" sz="1400" b="1" i="1" dirty="0"/>
          </a:p>
          <a:p>
            <a:r>
              <a:rPr lang="sl-SI" sz="1400" b="1" i="1" dirty="0"/>
              <a:t>                              </a:t>
            </a:r>
            <a:r>
              <a:rPr lang="sl-SI" sz="1400" b="1" dirty="0"/>
              <a:t>Kako pa se bomo ujeli v njene mreže</a:t>
            </a:r>
            <a:r>
              <a:rPr lang="sl-SI" sz="1400" b="1"/>
              <a:t>, so </a:t>
            </a:r>
            <a:r>
              <a:rPr lang="sl-SI" sz="1400" b="1" dirty="0"/>
              <a:t>raznolike</a:t>
            </a:r>
            <a:r>
              <a:rPr lang="sl-SI" sz="1400" b="1" i="1" dirty="0"/>
              <a:t>.  </a:t>
            </a:r>
            <a:endParaRPr lang="en-GB" sz="1400" b="1" dirty="0"/>
          </a:p>
        </p:txBody>
      </p:sp>
      <p:sp>
        <p:nvSpPr>
          <p:cNvPr id="3" name="PoljeZBesedilom 2"/>
          <p:cNvSpPr txBox="1"/>
          <p:nvPr/>
        </p:nvSpPr>
        <p:spPr>
          <a:xfrm>
            <a:off x="0" y="5470133"/>
            <a:ext cx="4482253" cy="276999"/>
          </a:xfrm>
          <a:prstGeom prst="rect">
            <a:avLst/>
          </a:prstGeom>
          <a:noFill/>
        </p:spPr>
        <p:txBody>
          <a:bodyPr wrap="none" rtlCol="0">
            <a:spAutoFit/>
          </a:bodyPr>
          <a:lstStyle/>
          <a:p>
            <a:r>
              <a:rPr lang="sl-SI" sz="1200" dirty="0"/>
              <a:t>Pravljičar Robert Kereži ob razstavi Bitja v slovenski umetnosti, 2016. </a:t>
            </a:r>
            <a:endParaRPr lang="en-GB" sz="1200" dirty="0"/>
          </a:p>
        </p:txBody>
      </p:sp>
    </p:spTree>
    <p:extLst>
      <p:ext uri="{BB962C8B-B14F-4D97-AF65-F5344CB8AC3E}">
        <p14:creationId xmlns:p14="http://schemas.microsoft.com/office/powerpoint/2010/main" val="3250643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57200" y="3140969"/>
            <a:ext cx="4762872" cy="2160240"/>
          </a:xfrm>
        </p:spPr>
        <p:txBody>
          <a:bodyPr/>
          <a:lstStyle/>
          <a:p>
            <a:pPr marL="0" indent="0">
              <a:buNone/>
            </a:pPr>
            <a:endParaRPr lang="sl-SI" dirty="0"/>
          </a:p>
          <a:p>
            <a:pPr marL="0" indent="0">
              <a:buNone/>
            </a:pPr>
            <a:endParaRPr lang="sl-SI" dirty="0"/>
          </a:p>
          <a:p>
            <a:pPr marL="0" indent="0">
              <a:buNone/>
            </a:pPr>
            <a:endParaRPr lang="sl-SI" dirty="0"/>
          </a:p>
        </p:txBody>
      </p:sp>
      <p:pic>
        <p:nvPicPr>
          <p:cNvPr id="4" name="Slika 3" descr="C:\Users\simona.ornik\Desktop\enote mbk.jpg"/>
          <p:cNvPicPr/>
          <p:nvPr/>
        </p:nvPicPr>
        <p:blipFill rotWithShape="1">
          <a:blip r:embed="rId2"/>
          <a:srcRect r="21614" b="51531"/>
          <a:stretch/>
        </p:blipFill>
        <p:spPr>
          <a:xfrm>
            <a:off x="0" y="0"/>
            <a:ext cx="9252520" cy="6858000"/>
          </a:xfrm>
          <a:prstGeom prst="rect">
            <a:avLst/>
          </a:prstGeom>
          <a:noFill/>
          <a:ln>
            <a:noFill/>
            <a:prstDash/>
          </a:ln>
        </p:spPr>
      </p:pic>
      <p:sp>
        <p:nvSpPr>
          <p:cNvPr id="5" name="Naslov 4"/>
          <p:cNvSpPr>
            <a:spLocks noGrp="1"/>
          </p:cNvSpPr>
          <p:nvPr>
            <p:ph type="title"/>
          </p:nvPr>
        </p:nvSpPr>
        <p:spPr>
          <a:xfrm>
            <a:off x="323528" y="692696"/>
            <a:ext cx="4302732" cy="5760640"/>
          </a:xfrm>
          <a:solidFill>
            <a:schemeClr val="accent3">
              <a:lumMod val="20000"/>
              <a:lumOff val="80000"/>
            </a:schemeClr>
          </a:solidFill>
        </p:spPr>
        <p:txBody>
          <a:bodyPr>
            <a:normAutofit fontScale="90000"/>
          </a:bodyPr>
          <a:lstStyle/>
          <a:p>
            <a:pPr lvl="0" algn="l"/>
            <a:r>
              <a:rPr lang="sl-SI" sz="2200" b="1" dirty="0"/>
              <a:t/>
            </a:r>
            <a:br>
              <a:rPr lang="sl-SI" sz="2200" b="1" dirty="0"/>
            </a:br>
            <a:r>
              <a:rPr lang="sl-SI" sz="2200" b="1" dirty="0"/>
              <a:t/>
            </a:r>
            <a:br>
              <a:rPr lang="sl-SI" sz="2200" b="1" dirty="0"/>
            </a:br>
            <a:r>
              <a:rPr lang="sl-SI" sz="2200" b="1" dirty="0"/>
              <a:t/>
            </a:r>
            <a:br>
              <a:rPr lang="sl-SI" sz="2200" b="1" dirty="0"/>
            </a:br>
            <a:r>
              <a:rPr lang="sl-SI" sz="2200" b="1" dirty="0"/>
              <a:t>Mariborska knjižnica </a:t>
            </a:r>
            <a:r>
              <a:rPr lang="sl-SI" sz="2200" dirty="0"/>
              <a:t/>
            </a:r>
            <a:br>
              <a:rPr lang="sl-SI" sz="2200" dirty="0"/>
            </a:br>
            <a:r>
              <a:rPr lang="sl-SI" sz="1800" dirty="0" err="1">
                <a:hlinkClick r:id="rId3"/>
              </a:rPr>
              <a:t>www</a:t>
            </a:r>
            <a:r>
              <a:rPr lang="sl-SI" sz="1800" dirty="0">
                <a:hlinkClick r:id="rId3"/>
              </a:rPr>
              <a:t>.</a:t>
            </a:r>
            <a:r>
              <a:rPr lang="sl-SI" sz="1800" dirty="0" err="1">
                <a:hlinkClick r:id="rId3"/>
              </a:rPr>
              <a:t>mb</a:t>
            </a:r>
            <a:r>
              <a:rPr lang="sl-SI" sz="1800" dirty="0">
                <a:hlinkClick r:id="rId3"/>
              </a:rPr>
              <a:t>.sik.si</a:t>
            </a:r>
            <a:r>
              <a:rPr lang="sl-SI" sz="1800" dirty="0"/>
              <a:t>. </a:t>
            </a:r>
            <a:r>
              <a:rPr lang="sl-SI" sz="1800" dirty="0" err="1">
                <a:hlinkClick r:id="rId4"/>
              </a:rPr>
              <a:t>info@mb.sik.si</a:t>
            </a:r>
            <a:r>
              <a:rPr lang="sl-SI" sz="1800" dirty="0"/>
              <a:t/>
            </a:r>
            <a:br>
              <a:rPr lang="sl-SI" sz="1800" dirty="0"/>
            </a:br>
            <a:r>
              <a:rPr lang="sl-SI" sz="1800" dirty="0"/>
              <a:t/>
            </a:r>
            <a:br>
              <a:rPr lang="sl-SI" sz="1800" dirty="0"/>
            </a:br>
            <a:r>
              <a:rPr lang="sl-SI" sz="1800" dirty="0"/>
              <a:t/>
            </a:r>
            <a:br>
              <a:rPr lang="sl-SI" sz="1800" dirty="0"/>
            </a:br>
            <a:r>
              <a:rPr lang="sl-SI" sz="1600" b="1" dirty="0">
                <a:solidFill>
                  <a:srgbClr val="000000"/>
                </a:solidFill>
                <a:latin typeface="+mn-lt"/>
                <a:cs typeface="Helvetica" pitchFamily="18"/>
              </a:rPr>
              <a:t>Mariborska knjižnica</a:t>
            </a:r>
            <a:r>
              <a:rPr lang="sl-SI" sz="1600" dirty="0">
                <a:solidFill>
                  <a:srgbClr val="000000"/>
                </a:solidFill>
                <a:latin typeface="+mn-lt"/>
                <a:cs typeface="Helvetica" pitchFamily="18"/>
              </a:rPr>
              <a:t> je splošna, javna knjižnica, ki jo sestavlja 19 knjižničnih enot in Potujoča knjižnica z </a:t>
            </a:r>
            <a:r>
              <a:rPr lang="sl-SI" sz="1600" dirty="0" err="1">
                <a:solidFill>
                  <a:srgbClr val="000000"/>
                </a:solidFill>
                <a:latin typeface="+mn-lt"/>
                <a:cs typeface="Helvetica" pitchFamily="18"/>
              </a:rPr>
              <a:t>bibliobusom</a:t>
            </a:r>
            <a:r>
              <a:rPr lang="sl-SI" sz="1600" dirty="0">
                <a:solidFill>
                  <a:srgbClr val="000000"/>
                </a:solidFill>
                <a:latin typeface="+mn-lt"/>
                <a:cs typeface="Helvetica" pitchFamily="18"/>
              </a:rPr>
              <a:t>. Knjižnice in </a:t>
            </a:r>
            <a:r>
              <a:rPr lang="sl-SI" sz="1600" dirty="0" err="1">
                <a:solidFill>
                  <a:srgbClr val="000000"/>
                </a:solidFill>
                <a:latin typeface="+mn-lt"/>
                <a:cs typeface="Helvetica" pitchFamily="18"/>
              </a:rPr>
              <a:t>bibliobus</a:t>
            </a:r>
            <a:r>
              <a:rPr lang="sl-SI" sz="1600" dirty="0">
                <a:solidFill>
                  <a:srgbClr val="000000"/>
                </a:solidFill>
                <a:latin typeface="+mn-lt"/>
                <a:cs typeface="Helvetica" pitchFamily="18"/>
              </a:rPr>
              <a:t> s 47 postajališči pokrivajo široko razvejano območje štirinajstih občin</a:t>
            </a:r>
            <a:r>
              <a:rPr lang="sl-SI" sz="1600" b="1" dirty="0">
                <a:solidFill>
                  <a:srgbClr val="000000"/>
                </a:solidFill>
                <a:latin typeface="+mn-lt"/>
                <a:cs typeface="Helvetica" pitchFamily="18"/>
              </a:rPr>
              <a:t>.</a:t>
            </a:r>
            <a:br>
              <a:rPr lang="sl-SI" sz="1600" b="1" dirty="0">
                <a:solidFill>
                  <a:srgbClr val="000000"/>
                </a:solidFill>
                <a:latin typeface="+mn-lt"/>
                <a:cs typeface="Helvetica" pitchFamily="18"/>
              </a:rPr>
            </a:br>
            <a:r>
              <a:rPr lang="sl-SI" sz="1600" dirty="0">
                <a:solidFill>
                  <a:srgbClr val="000000"/>
                </a:solidFill>
                <a:latin typeface="+mn-lt"/>
              </a:rPr>
              <a:t>Mariborska  knjižnica organizirano izbira, nabavlja, obdeluje in posreduje knjižnično gradivo, organizira in izvaja posebne oblike dejavnosti, ki so namenjene spodbujanju bralne kulture in organizira in izvaja kulturne prireditve, ki so povezane z dejavnostjo knjižnice.</a:t>
            </a:r>
            <a:br>
              <a:rPr lang="sl-SI" sz="1600" dirty="0">
                <a:solidFill>
                  <a:srgbClr val="000000"/>
                </a:solidFill>
                <a:latin typeface="+mn-lt"/>
              </a:rPr>
            </a:br>
            <a:r>
              <a:rPr lang="sl-SI" sz="1600" dirty="0">
                <a:solidFill>
                  <a:srgbClr val="000000"/>
                </a:solidFill>
                <a:latin typeface="+mn-lt"/>
              </a:rPr>
              <a:t/>
            </a:r>
            <a:br>
              <a:rPr lang="sl-SI" sz="1600" dirty="0">
                <a:solidFill>
                  <a:srgbClr val="000000"/>
                </a:solidFill>
                <a:latin typeface="+mn-lt"/>
              </a:rPr>
            </a:br>
            <a:r>
              <a:rPr lang="sl-SI" sz="1600" b="1" dirty="0">
                <a:solidFill>
                  <a:srgbClr val="000000"/>
                </a:solidFill>
                <a:latin typeface="+mn-lt"/>
                <a:cs typeface="Helvetica" pitchFamily="18"/>
              </a:rPr>
              <a:t>Dejavnosti za otroke</a:t>
            </a:r>
            <a:r>
              <a:rPr lang="sl-SI" sz="1600" dirty="0">
                <a:solidFill>
                  <a:srgbClr val="000000"/>
                </a:solidFill>
                <a:latin typeface="+mn-lt"/>
                <a:cs typeface="Helvetica" pitchFamily="18"/>
              </a:rPr>
              <a:t>: ure pravljic, pravljične </a:t>
            </a:r>
            <a:r>
              <a:rPr lang="sl-SI" sz="1600" dirty="0" err="1">
                <a:solidFill>
                  <a:srgbClr val="000000"/>
                </a:solidFill>
                <a:latin typeface="+mn-lt"/>
                <a:cs typeface="Helvetica" pitchFamily="18"/>
              </a:rPr>
              <a:t>ustvarjalnice</a:t>
            </a:r>
            <a:r>
              <a:rPr lang="sl-SI" sz="1600" dirty="0">
                <a:solidFill>
                  <a:srgbClr val="000000"/>
                </a:solidFill>
                <a:latin typeface="+mn-lt"/>
                <a:cs typeface="Helvetica" pitchFamily="18"/>
              </a:rPr>
              <a:t>, razstave, srečanja z ustvarjalci</a:t>
            </a:r>
            <a:br>
              <a:rPr lang="sl-SI" sz="1600" dirty="0">
                <a:solidFill>
                  <a:srgbClr val="000000"/>
                </a:solidFill>
                <a:latin typeface="+mn-lt"/>
                <a:cs typeface="Helvetica" pitchFamily="18"/>
              </a:rPr>
            </a:br>
            <a:r>
              <a:rPr lang="sl-SI" sz="1600" dirty="0">
                <a:solidFill>
                  <a:srgbClr val="000000"/>
                </a:solidFill>
                <a:latin typeface="+mn-lt"/>
              </a:rPr>
              <a:t/>
            </a:r>
            <a:br>
              <a:rPr lang="sl-SI" sz="1600" dirty="0">
                <a:solidFill>
                  <a:srgbClr val="000000"/>
                </a:solidFill>
                <a:latin typeface="+mn-lt"/>
              </a:rPr>
            </a:br>
            <a:r>
              <a:rPr lang="sl-SI" sz="1600" b="1" dirty="0">
                <a:latin typeface="+mn-lt"/>
                <a:cs typeface="Helvetica" pitchFamily="18"/>
              </a:rPr>
              <a:t>Dejavnosti za odrasle: </a:t>
            </a:r>
            <a:r>
              <a:rPr lang="sl-SI" sz="1600" dirty="0">
                <a:latin typeface="+mn-lt"/>
                <a:cs typeface="Helvetica" pitchFamily="18"/>
              </a:rPr>
              <a:t>srečanja z ustvarjalci, razstave, predavanja</a:t>
            </a:r>
            <a:br>
              <a:rPr lang="sl-SI" sz="1600" dirty="0">
                <a:latin typeface="+mn-lt"/>
                <a:cs typeface="Helvetica" pitchFamily="18"/>
              </a:rPr>
            </a:br>
            <a:r>
              <a:rPr lang="sl-SI" sz="1600" dirty="0">
                <a:latin typeface="+mn-lt"/>
                <a:cs typeface="Helvetica" pitchFamily="18"/>
              </a:rPr>
              <a:t/>
            </a:r>
            <a:br>
              <a:rPr lang="sl-SI" sz="1600" dirty="0">
                <a:latin typeface="+mn-lt"/>
                <a:cs typeface="Helvetica" pitchFamily="18"/>
              </a:rPr>
            </a:br>
            <a:r>
              <a:rPr lang="sl-SI" sz="1600" b="1" dirty="0">
                <a:latin typeface="+mn-lt"/>
                <a:cs typeface="Helvetica" pitchFamily="18"/>
              </a:rPr>
              <a:t>Dejavnosti za starejše- Univerza za tretje življenjsko obdobje, Študijski krožki: </a:t>
            </a:r>
            <a:r>
              <a:rPr lang="sl-SI" sz="1600" dirty="0">
                <a:latin typeface="+mn-lt"/>
                <a:cs typeface="Helvetica" pitchFamily="18"/>
              </a:rPr>
              <a:t>likovni krožki in obiski muzejev in galerij</a:t>
            </a:r>
            <a:r>
              <a:rPr lang="sl-SI" sz="1600" dirty="0">
                <a:latin typeface="Arial" pitchFamily="34"/>
                <a:cs typeface="Helvetica" pitchFamily="18"/>
              </a:rPr>
              <a:t/>
            </a:r>
            <a:br>
              <a:rPr lang="sl-SI" sz="1600" dirty="0">
                <a:latin typeface="Arial" pitchFamily="34"/>
                <a:cs typeface="Helvetica" pitchFamily="18"/>
              </a:rPr>
            </a:br>
            <a:r>
              <a:rPr lang="sl-SI" sz="1800" b="1" dirty="0">
                <a:solidFill>
                  <a:srgbClr val="000000"/>
                </a:solidFill>
                <a:latin typeface="Helvetica" pitchFamily="18"/>
                <a:cs typeface="Helvetica" pitchFamily="18"/>
              </a:rPr>
              <a:t/>
            </a:r>
            <a:br>
              <a:rPr lang="sl-SI" sz="1800" b="1" dirty="0">
                <a:solidFill>
                  <a:srgbClr val="000000"/>
                </a:solidFill>
                <a:latin typeface="Helvetica" pitchFamily="18"/>
                <a:cs typeface="Helvetica" pitchFamily="18"/>
              </a:rPr>
            </a:br>
            <a:r>
              <a:rPr lang="sl-SI" sz="1800" b="1" dirty="0">
                <a:solidFill>
                  <a:srgbClr val="000000"/>
                </a:solidFill>
                <a:latin typeface="Helvetica" pitchFamily="18"/>
                <a:cs typeface="Helvetica" pitchFamily="18"/>
              </a:rPr>
              <a:t/>
            </a:r>
            <a:br>
              <a:rPr lang="sl-SI" sz="1800" b="1" dirty="0">
                <a:solidFill>
                  <a:srgbClr val="000000"/>
                </a:solidFill>
                <a:latin typeface="Helvetica" pitchFamily="18"/>
                <a:cs typeface="Helvetica" pitchFamily="18"/>
              </a:rPr>
            </a:br>
            <a:r>
              <a:rPr lang="sl-SI" sz="1800" dirty="0"/>
              <a:t/>
            </a:r>
            <a:br>
              <a:rPr lang="sl-SI" sz="1800" dirty="0"/>
            </a:br>
            <a:r>
              <a:rPr lang="sl-SI" sz="1800" dirty="0"/>
              <a:t/>
            </a:r>
            <a:br>
              <a:rPr lang="sl-SI" sz="1800" dirty="0"/>
            </a:br>
            <a:endParaRPr lang="en-GB" sz="1800" dirty="0"/>
          </a:p>
        </p:txBody>
      </p:sp>
      <p:pic>
        <p:nvPicPr>
          <p:cNvPr id="6" name="Picture 6">
            <a:extLst>
              <a:ext uri="{FF2B5EF4-FFF2-40B4-BE49-F238E27FC236}">
                <a16:creationId xmlns="" xmlns:a16="http://schemas.microsoft.com/office/drawing/2014/main" id="{0A85073E-A1D5-4183-91F2-A0F22BDE04D0}"/>
              </a:ext>
            </a:extLst>
          </p:cNvPr>
          <p:cNvPicPr>
            <a:picLocks noChangeAspect="1"/>
          </p:cNvPicPr>
          <p:nvPr/>
        </p:nvPicPr>
        <p:blipFill>
          <a:blip r:embed="rId5"/>
          <a:stretch>
            <a:fillRect/>
          </a:stretch>
        </p:blipFill>
        <p:spPr>
          <a:xfrm>
            <a:off x="3182541" y="836712"/>
            <a:ext cx="792088" cy="792088"/>
          </a:xfrm>
          <a:prstGeom prst="rect">
            <a:avLst/>
          </a:prstGeom>
        </p:spPr>
      </p:pic>
    </p:spTree>
    <p:extLst>
      <p:ext uri="{BB962C8B-B14F-4D97-AF65-F5344CB8AC3E}">
        <p14:creationId xmlns:p14="http://schemas.microsoft.com/office/powerpoint/2010/main" val="51472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pPr lvl="0" algn="l"/>
            <a:r>
              <a:rPr lang="sl-SI" sz="1400" b="1" dirty="0">
                <a:latin typeface="+mn-lt"/>
                <a:cs typeface="Helvetica" pitchFamily="18"/>
              </a:rPr>
              <a:t>Sodelovanje z Narodno galerijo </a:t>
            </a:r>
            <a:r>
              <a:rPr lang="sl-SI" sz="1400" dirty="0">
                <a:latin typeface="+mn-lt"/>
                <a:cs typeface="Helvetica" pitchFamily="18"/>
              </a:rPr>
              <a:t>razstava v Knjižnici Hoče: Hoška Marija (9/2017). Skupno sodelovanje knjižnice, </a:t>
            </a:r>
            <a:r>
              <a:rPr lang="sl-SI" sz="1400">
                <a:latin typeface="+mn-lt"/>
                <a:cs typeface="Helvetica" pitchFamily="18"/>
              </a:rPr>
              <a:t>Občine </a:t>
            </a:r>
            <a:r>
              <a:rPr lang="sl-SI" sz="1400" smtClean="0">
                <a:latin typeface="+mn-lt"/>
                <a:cs typeface="Helvetica" pitchFamily="18"/>
              </a:rPr>
              <a:t>Hoče - </a:t>
            </a:r>
            <a:r>
              <a:rPr lang="sl-SI" sz="1400" dirty="0">
                <a:latin typeface="+mn-lt"/>
                <a:cs typeface="Helvetica" pitchFamily="18"/>
              </a:rPr>
              <a:t>Slivnica, župnišča, Narodne galerije Ljubljana. Muzejska svetovalka mag. Kristina </a:t>
            </a:r>
            <a:r>
              <a:rPr lang="sl-SI" sz="1400" dirty="0" err="1">
                <a:latin typeface="+mn-lt"/>
                <a:cs typeface="Helvetica" pitchFamily="18"/>
              </a:rPr>
              <a:t>Preininger</a:t>
            </a:r>
            <a:r>
              <a:rPr lang="sl-SI" sz="1400" dirty="0">
                <a:latin typeface="+mn-lt"/>
                <a:cs typeface="Helvetica" pitchFamily="18"/>
              </a:rPr>
              <a:t> predstavi umetniško delo.</a:t>
            </a:r>
            <a:r>
              <a:rPr lang="sl-SI" sz="1400" dirty="0">
                <a:latin typeface="Helvetica" pitchFamily="18"/>
                <a:cs typeface="Helvetica" pitchFamily="18"/>
              </a:rPr>
              <a:t/>
            </a:r>
            <a:br>
              <a:rPr lang="sl-SI" sz="1400" dirty="0">
                <a:latin typeface="Helvetica" pitchFamily="18"/>
                <a:cs typeface="Helvetica" pitchFamily="18"/>
              </a:rPr>
            </a:br>
            <a:endParaRPr lang="en-GB" sz="1400" dirty="0"/>
          </a:p>
        </p:txBody>
      </p:sp>
      <p:sp>
        <p:nvSpPr>
          <p:cNvPr id="3" name="Ograda vsebine 2"/>
          <p:cNvSpPr>
            <a:spLocks noGrp="1"/>
          </p:cNvSpPr>
          <p:nvPr>
            <p:ph idx="1"/>
          </p:nvPr>
        </p:nvSpPr>
        <p:spPr/>
        <p:txBody>
          <a:bodyPr/>
          <a:lstStyle/>
          <a:p>
            <a:endParaRPr lang="en-GB" dirty="0"/>
          </a:p>
        </p:txBody>
      </p:sp>
      <p:pic>
        <p:nvPicPr>
          <p:cNvPr id="1026" name="Picture 2" descr="C:\Users\Brigita Strnad\AppData\Local\Microsoft\Windows\Temporary Internet Files\Content.Outlook\KR6Z1QJV\20170919_1807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519" y="1268760"/>
            <a:ext cx="8652453" cy="519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321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372200" y="4293096"/>
            <a:ext cx="2684984" cy="1791072"/>
          </a:xfrm>
        </p:spPr>
        <p:txBody>
          <a:bodyPr/>
          <a:lstStyle/>
          <a:p>
            <a:endParaRPr lang="sl-SI" dirty="0"/>
          </a:p>
        </p:txBody>
      </p:sp>
      <p:pic>
        <p:nvPicPr>
          <p:cNvPr id="4" name="Ograd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00" r="22420"/>
          <a:stretch/>
        </p:blipFill>
        <p:spPr>
          <a:xfrm>
            <a:off x="4572000" y="0"/>
            <a:ext cx="4648200" cy="6858000"/>
          </a:xfrm>
        </p:spPr>
      </p:pic>
      <p:sp>
        <p:nvSpPr>
          <p:cNvPr id="5" name="PoljeZBesedilom 4"/>
          <p:cNvSpPr txBox="1"/>
          <p:nvPr/>
        </p:nvSpPr>
        <p:spPr>
          <a:xfrm>
            <a:off x="186700" y="332656"/>
            <a:ext cx="3012235" cy="1200329"/>
          </a:xfrm>
          <a:prstGeom prst="rect">
            <a:avLst/>
          </a:prstGeom>
          <a:noFill/>
        </p:spPr>
        <p:txBody>
          <a:bodyPr wrap="none" rtlCol="0">
            <a:spAutoFit/>
          </a:bodyPr>
          <a:lstStyle/>
          <a:p>
            <a:r>
              <a:rPr lang="sl-SI" b="1" dirty="0">
                <a:solidFill>
                  <a:schemeClr val="tx2">
                    <a:lumMod val="50000"/>
                  </a:schemeClr>
                </a:solidFill>
              </a:rPr>
              <a:t>Umetnostna galerija Maribor </a:t>
            </a:r>
          </a:p>
          <a:p>
            <a:r>
              <a:rPr lang="sl-SI" dirty="0" err="1">
                <a:solidFill>
                  <a:schemeClr val="tx2">
                    <a:lumMod val="50000"/>
                  </a:schemeClr>
                </a:solidFill>
                <a:hlinkClick r:id="rId3"/>
              </a:rPr>
              <a:t>www.ugm.si</a:t>
            </a:r>
            <a:r>
              <a:rPr lang="sl-SI" dirty="0">
                <a:solidFill>
                  <a:schemeClr val="tx2">
                    <a:lumMod val="50000"/>
                  </a:schemeClr>
                </a:solidFill>
              </a:rPr>
              <a:t> </a:t>
            </a:r>
          </a:p>
          <a:p>
            <a:r>
              <a:rPr lang="sl-SI" dirty="0" err="1">
                <a:solidFill>
                  <a:schemeClr val="tx2">
                    <a:lumMod val="50000"/>
                  </a:schemeClr>
                </a:solidFill>
                <a:hlinkClick r:id="rId4"/>
              </a:rPr>
              <a:t>info@ugm.si</a:t>
            </a:r>
            <a:endParaRPr lang="sl-SI" dirty="0">
              <a:solidFill>
                <a:schemeClr val="tx2">
                  <a:lumMod val="50000"/>
                </a:schemeClr>
              </a:solidFill>
            </a:endParaRPr>
          </a:p>
          <a:p>
            <a:endParaRPr lang="sl-SI" dirty="0">
              <a:solidFill>
                <a:schemeClr val="tx2">
                  <a:lumMod val="50000"/>
                </a:schemeClr>
              </a:solidFill>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700" y="1269400"/>
            <a:ext cx="1024105" cy="52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jeZBesedilom 6"/>
          <p:cNvSpPr txBox="1"/>
          <p:nvPr/>
        </p:nvSpPr>
        <p:spPr>
          <a:xfrm>
            <a:off x="186700" y="1796569"/>
            <a:ext cx="4025260" cy="5262979"/>
          </a:xfrm>
          <a:prstGeom prst="rect">
            <a:avLst/>
          </a:prstGeom>
          <a:noFill/>
        </p:spPr>
        <p:txBody>
          <a:bodyPr wrap="square" rtlCol="0">
            <a:spAutoFit/>
          </a:bodyPr>
          <a:lstStyle/>
          <a:p>
            <a:pPr algn="just"/>
            <a:r>
              <a:rPr lang="sl-SI" sz="1400" dirty="0"/>
              <a:t>UGM je eden osrednjih muzejev za moderno in sodobno umetnost v Sloveniji z zbirko več kot 7000 umetniških del slovenskih avtorjev od konca 19. stoletja do danes. Slikarstvu, kiparstvu in grafiki se pridružujejo fotografska dela, video umetnost, </a:t>
            </a:r>
            <a:r>
              <a:rPr lang="sl-SI" sz="1400" dirty="0" err="1"/>
              <a:t>večmedijske</a:t>
            </a:r>
            <a:r>
              <a:rPr lang="sl-SI" sz="1400" dirty="0"/>
              <a:t> instalacije in interaktivni projekti. </a:t>
            </a:r>
          </a:p>
          <a:p>
            <a:pPr algn="just"/>
            <a:endParaRPr lang="sl-SI" sz="1400" dirty="0"/>
          </a:p>
          <a:p>
            <a:r>
              <a:rPr lang="sl-SI" sz="1400" b="1" dirty="0">
                <a:cs typeface="Arial" pitchFamily="34" charset="0"/>
              </a:rPr>
              <a:t>ORGANIZIRANE SKUPINE IZ VRTCEV, OSNOVNIH IN SREDNJIH ŠOL TER FAKULTET </a:t>
            </a:r>
            <a:r>
              <a:rPr lang="sl-SI" sz="1400" dirty="0">
                <a:cs typeface="Arial" pitchFamily="34" charset="0"/>
              </a:rPr>
              <a:t>/vodstva, vodstva z </a:t>
            </a:r>
            <a:r>
              <a:rPr lang="sl-SI" sz="1400" dirty="0" err="1">
                <a:cs typeface="Arial" pitchFamily="34" charset="0"/>
              </a:rPr>
              <a:t>ustvarjalnico</a:t>
            </a:r>
            <a:r>
              <a:rPr lang="sl-SI" sz="1400" dirty="0">
                <a:cs typeface="Arial" pitchFamily="34" charset="0"/>
              </a:rPr>
              <a:t>, vodstva z učnimi listi, kulturni dnevi …</a:t>
            </a:r>
          </a:p>
          <a:p>
            <a:r>
              <a:rPr lang="sl-SI" sz="1400" b="1" dirty="0">
                <a:cs typeface="Arial" pitchFamily="34" charset="0"/>
              </a:rPr>
              <a:t>OTROCI IN DRUŽINE </a:t>
            </a:r>
            <a:r>
              <a:rPr lang="sl-SI" sz="1400" dirty="0">
                <a:cs typeface="Arial" pitchFamily="34" charset="0"/>
              </a:rPr>
              <a:t>/ </a:t>
            </a:r>
            <a:r>
              <a:rPr lang="sl-SI" sz="1400" dirty="0" err="1">
                <a:cs typeface="Arial" pitchFamily="34" charset="0"/>
              </a:rPr>
              <a:t>ustvarjalnice</a:t>
            </a:r>
            <a:r>
              <a:rPr lang="sl-SI" sz="1400" dirty="0">
                <a:cs typeface="Arial" pitchFamily="34" charset="0"/>
              </a:rPr>
              <a:t> za otroke +4, pravljične ure, srečanja z umetnikom/</a:t>
            </a:r>
            <a:r>
              <a:rPr lang="sl-SI" sz="1400" dirty="0" err="1">
                <a:cs typeface="Arial" pitchFamily="34" charset="0"/>
              </a:rPr>
              <a:t>ico</a:t>
            </a:r>
            <a:r>
              <a:rPr lang="sl-SI" sz="1400" dirty="0">
                <a:cs typeface="Arial" pitchFamily="34" charset="0"/>
              </a:rPr>
              <a:t>, …</a:t>
            </a:r>
          </a:p>
          <a:p>
            <a:r>
              <a:rPr lang="sl-SI" sz="1400" b="1" dirty="0">
                <a:cs typeface="Arial" pitchFamily="34" charset="0"/>
              </a:rPr>
              <a:t>MLADI + 12 /  </a:t>
            </a:r>
            <a:r>
              <a:rPr lang="sl-SI" sz="1400" dirty="0" err="1">
                <a:cs typeface="Arial" pitchFamily="34" charset="0"/>
              </a:rPr>
              <a:t>ustvarjalnice</a:t>
            </a:r>
            <a:r>
              <a:rPr lang="sl-SI" sz="1400" dirty="0">
                <a:cs typeface="Arial" pitchFamily="34" charset="0"/>
              </a:rPr>
              <a:t>, srečanja z umetniki, Mladi strokovnjaki UGM i … </a:t>
            </a:r>
          </a:p>
          <a:p>
            <a:r>
              <a:rPr lang="sl-SI" sz="1400" b="1" dirty="0">
                <a:cs typeface="Arial" pitchFamily="34" charset="0"/>
              </a:rPr>
              <a:t>ODRASLI / </a:t>
            </a:r>
            <a:r>
              <a:rPr lang="sl-SI" sz="1400" dirty="0">
                <a:cs typeface="Arial" pitchFamily="34" charset="0"/>
              </a:rPr>
              <a:t>javna vodstva, predavanja, delavnice, ekskurzije, svetovni splet (</a:t>
            </a:r>
            <a:r>
              <a:rPr lang="sl-SI" sz="1400" dirty="0" err="1">
                <a:cs typeface="Arial" pitchFamily="34" charset="0"/>
              </a:rPr>
              <a:t>fb</a:t>
            </a:r>
            <a:r>
              <a:rPr lang="sl-SI" sz="1400" dirty="0">
                <a:cs typeface="Arial" pitchFamily="34" charset="0"/>
              </a:rPr>
              <a:t>, </a:t>
            </a:r>
            <a:r>
              <a:rPr lang="sl-SI" sz="1400" dirty="0" err="1">
                <a:cs typeface="Arial" pitchFamily="34" charset="0"/>
              </a:rPr>
              <a:t>flicker</a:t>
            </a:r>
            <a:r>
              <a:rPr lang="sl-SI" sz="1400" dirty="0">
                <a:cs typeface="Arial" pitchFamily="34" charset="0"/>
              </a:rPr>
              <a:t> …)</a:t>
            </a:r>
          </a:p>
          <a:p>
            <a:r>
              <a:rPr lang="sl-SI" sz="1400" b="1" dirty="0">
                <a:cs typeface="Arial" pitchFamily="34" charset="0"/>
              </a:rPr>
              <a:t>SKUPINE S POSEBNIMI POTREBAMI </a:t>
            </a:r>
            <a:r>
              <a:rPr lang="sl-SI" sz="1400" dirty="0">
                <a:cs typeface="Arial" pitchFamily="34" charset="0"/>
              </a:rPr>
              <a:t>/ Galerija na obisku</a:t>
            </a:r>
          </a:p>
          <a:p>
            <a:r>
              <a:rPr lang="sl-SI" sz="1400" b="1" dirty="0">
                <a:cs typeface="Arial" pitchFamily="34" charset="0"/>
              </a:rPr>
              <a:t>SAMOSTOJNI OBISK RAZSTAV </a:t>
            </a:r>
            <a:r>
              <a:rPr lang="sl-SI" sz="1400" dirty="0">
                <a:cs typeface="Arial" pitchFamily="34" charset="0"/>
              </a:rPr>
              <a:t>/ gradivo za otroke/družine, spletno izobraževanje … </a:t>
            </a:r>
          </a:p>
          <a:p>
            <a:r>
              <a:rPr lang="sl-SI" sz="1400" b="1" dirty="0">
                <a:cs typeface="Arial" pitchFamily="34" charset="0"/>
              </a:rPr>
              <a:t>SODELOVANJA Z DRUGIMI USTANOVAMI /</a:t>
            </a:r>
            <a:r>
              <a:rPr lang="sl-SI" sz="1400" dirty="0">
                <a:cs typeface="Arial" pitchFamily="34" charset="0"/>
              </a:rPr>
              <a:t> LGM, Mariborska knjižnica …</a:t>
            </a:r>
          </a:p>
          <a:p>
            <a:pPr algn="just"/>
            <a:endParaRPr lang="sl-SI" sz="1400" dirty="0"/>
          </a:p>
          <a:p>
            <a:pPr algn="just"/>
            <a:endParaRPr lang="en-GB" sz="1400" dirty="0"/>
          </a:p>
        </p:txBody>
      </p:sp>
    </p:spTree>
    <p:extLst>
      <p:ext uri="{BB962C8B-B14F-4D97-AF65-F5344CB8AC3E}">
        <p14:creationId xmlns:p14="http://schemas.microsoft.com/office/powerpoint/2010/main" val="254796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7258" y="0"/>
            <a:ext cx="4040522" cy="3030391"/>
          </a:xfrm>
          <a:prstGeom prst="rect">
            <a:avLst/>
          </a:prstGeom>
        </p:spPr>
      </p:pic>
      <p:pic>
        <p:nvPicPr>
          <p:cNvPr id="7" name="Ograda vsebin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1270" y="0"/>
            <a:ext cx="4051698" cy="3039470"/>
          </a:xfrm>
        </p:spPr>
      </p:pic>
      <p:pic>
        <p:nvPicPr>
          <p:cNvPr id="8" name="Slika 7"/>
          <p:cNvPicPr>
            <a:picLocks noChangeAspect="1"/>
          </p:cNvPicPr>
          <p:nvPr/>
        </p:nvPicPr>
        <p:blipFill rotWithShape="1">
          <a:blip r:embed="rId4" cstate="print">
            <a:extLst>
              <a:ext uri="{28A0092B-C50C-407E-A947-70E740481C1C}">
                <a14:useLocalDpi xmlns:a14="http://schemas.microsoft.com/office/drawing/2010/main" val="0"/>
              </a:ext>
            </a:extLst>
          </a:blip>
          <a:srcRect t="42509" b="2655"/>
          <a:stretch/>
        </p:blipFill>
        <p:spPr>
          <a:xfrm>
            <a:off x="481270" y="3188454"/>
            <a:ext cx="8196510" cy="3370937"/>
          </a:xfrm>
          <a:prstGeom prst="rect">
            <a:avLst/>
          </a:prstGeom>
        </p:spPr>
      </p:pic>
      <p:sp>
        <p:nvSpPr>
          <p:cNvPr id="9" name="PoljeZBesedilom 8"/>
          <p:cNvSpPr txBox="1"/>
          <p:nvPr/>
        </p:nvSpPr>
        <p:spPr>
          <a:xfrm>
            <a:off x="3950467" y="350649"/>
            <a:ext cx="1527791" cy="400110"/>
          </a:xfrm>
          <a:prstGeom prst="rect">
            <a:avLst/>
          </a:prstGeom>
          <a:solidFill>
            <a:schemeClr val="accent3">
              <a:lumMod val="60000"/>
              <a:lumOff val="40000"/>
            </a:schemeClr>
          </a:solidFill>
        </p:spPr>
        <p:txBody>
          <a:bodyPr wrap="none" rtlCol="0">
            <a:spAutoFit/>
          </a:bodyPr>
          <a:lstStyle/>
          <a:p>
            <a:r>
              <a:rPr lang="sl-SI" sz="2000" b="1" dirty="0"/>
              <a:t>UGM &amp; LGM</a:t>
            </a:r>
          </a:p>
        </p:txBody>
      </p:sp>
      <p:sp>
        <p:nvSpPr>
          <p:cNvPr id="2" name="PoljeZBesedilom 1"/>
          <p:cNvSpPr txBox="1"/>
          <p:nvPr/>
        </p:nvSpPr>
        <p:spPr>
          <a:xfrm>
            <a:off x="395536" y="6569535"/>
            <a:ext cx="7056784" cy="292388"/>
          </a:xfrm>
          <a:prstGeom prst="rect">
            <a:avLst/>
          </a:prstGeom>
          <a:noFill/>
        </p:spPr>
        <p:txBody>
          <a:bodyPr wrap="square" rtlCol="0">
            <a:spAutoFit/>
          </a:bodyPr>
          <a:lstStyle/>
          <a:p>
            <a:r>
              <a:rPr lang="sl-SI" sz="1200" i="1" dirty="0">
                <a:latin typeface="Arial" pitchFamily="34" charset="0"/>
                <a:cs typeface="Arial" pitchFamily="34" charset="0"/>
              </a:rPr>
              <a:t>Ogled razstave lutk Silvana Omerzuja v UGM Studiu in lutkovna </a:t>
            </a:r>
            <a:r>
              <a:rPr lang="sl-SI" sz="1200" i="1" dirty="0" err="1">
                <a:latin typeface="Arial" pitchFamily="34" charset="0"/>
                <a:cs typeface="Arial" pitchFamily="34" charset="0"/>
              </a:rPr>
              <a:t>ustvarjalnica</a:t>
            </a:r>
            <a:r>
              <a:rPr lang="sl-SI" sz="1200" i="1" dirty="0">
                <a:latin typeface="Arial" pitchFamily="34" charset="0"/>
                <a:cs typeface="Arial" pitchFamily="34" charset="0"/>
              </a:rPr>
              <a:t> v LGM, 2017</a:t>
            </a:r>
            <a:r>
              <a:rPr lang="sl-SI" sz="1300" dirty="0">
                <a:latin typeface="Arial" pitchFamily="34" charset="0"/>
                <a:cs typeface="Arial" pitchFamily="34" charset="0"/>
              </a:rPr>
              <a:t>.</a:t>
            </a:r>
            <a:endParaRPr lang="en-GB" sz="1300" dirty="0">
              <a:latin typeface="Arial" pitchFamily="34" charset="0"/>
              <a:cs typeface="Arial" pitchFamily="34" charset="0"/>
            </a:endParaRPr>
          </a:p>
        </p:txBody>
      </p:sp>
    </p:spTree>
    <p:extLst>
      <p:ext uri="{BB962C8B-B14F-4D97-AF65-F5344CB8AC3E}">
        <p14:creationId xmlns:p14="http://schemas.microsoft.com/office/powerpoint/2010/main" val="67022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67944" y="2405156"/>
            <a:ext cx="4680520" cy="1023843"/>
          </a:xfrm>
        </p:spPr>
        <p:txBody>
          <a:bodyPr>
            <a:normAutofit fontScale="90000"/>
          </a:bodyPr>
          <a:lstStyle/>
          <a:p>
            <a:pPr algn="l"/>
            <a:r>
              <a:rPr lang="sl-SI" sz="1800" b="1" dirty="0">
                <a:latin typeface="Arial" pitchFamily="34" charset="0"/>
                <a:cs typeface="Arial" pitchFamily="34" charset="0"/>
              </a:rPr>
              <a:t>UGM &amp; Zavod za varstvo kulturne dediščine</a:t>
            </a:r>
            <a:br>
              <a:rPr lang="sl-SI" sz="1800" b="1" dirty="0">
                <a:latin typeface="Arial" pitchFamily="34" charset="0"/>
                <a:cs typeface="Arial" pitchFamily="34" charset="0"/>
              </a:rPr>
            </a:br>
            <a:r>
              <a:rPr lang="sl-SI" sz="1800" b="1" dirty="0">
                <a:latin typeface="Arial" pitchFamily="34" charset="0"/>
                <a:cs typeface="Arial" pitchFamily="34" charset="0"/>
              </a:rPr>
              <a:t/>
            </a:r>
            <a:br>
              <a:rPr lang="sl-SI" sz="1800" b="1" dirty="0">
                <a:latin typeface="Arial" pitchFamily="34" charset="0"/>
                <a:cs typeface="Arial" pitchFamily="34" charset="0"/>
              </a:rPr>
            </a:br>
            <a:r>
              <a:rPr lang="sl-SI" sz="1300" i="1" dirty="0">
                <a:latin typeface="Arial" pitchFamily="34" charset="0"/>
                <a:cs typeface="Arial" pitchFamily="34" charset="0"/>
              </a:rPr>
              <a:t>Spoznavanje mariborske javne plastike, vodstvo po javni plastiki v mestnem središču z ogledom ZVKD, 2018.</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74"/>
            <a:ext cx="3909457" cy="6962048"/>
          </a:xfr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l="8322" r="10301"/>
          <a:stretch/>
        </p:blipFill>
        <p:spPr>
          <a:xfrm>
            <a:off x="4139952" y="3428999"/>
            <a:ext cx="5004048" cy="3453021"/>
          </a:xfrm>
          <a:prstGeom prst="rect">
            <a:avLst/>
          </a:prstGeom>
        </p:spPr>
      </p:pic>
    </p:spTree>
    <p:extLst>
      <p:ext uri="{BB962C8B-B14F-4D97-AF65-F5344CB8AC3E}">
        <p14:creationId xmlns:p14="http://schemas.microsoft.com/office/powerpoint/2010/main" val="1304519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a:p>
        </p:txBody>
      </p:sp>
      <p:pic>
        <p:nvPicPr>
          <p:cNvPr id="7170" name="Picture 2" descr="C:\Users\Brigita Strnad\Desktop\brigita\fotografije\sobotne ustvarjalnice\pravljična ura, 15.5\pravljična ura\_MG_0077.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94" b="4961"/>
          <a:stretch/>
        </p:blipFill>
        <p:spPr bwMode="auto">
          <a:xfrm>
            <a:off x="0" y="-31514"/>
            <a:ext cx="9144000" cy="6517772"/>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p:cNvSpPr txBox="1"/>
          <p:nvPr/>
        </p:nvSpPr>
        <p:spPr>
          <a:xfrm>
            <a:off x="3072518" y="588087"/>
            <a:ext cx="2926827" cy="369332"/>
          </a:xfrm>
          <a:prstGeom prst="rect">
            <a:avLst/>
          </a:prstGeom>
          <a:solidFill>
            <a:srgbClr val="FFFF00"/>
          </a:solidFill>
        </p:spPr>
        <p:txBody>
          <a:bodyPr wrap="none" rtlCol="0">
            <a:spAutoFit/>
          </a:bodyPr>
          <a:lstStyle/>
          <a:p>
            <a:r>
              <a:rPr lang="sl-SI" b="1" dirty="0"/>
              <a:t>UGM &amp; Mariborska knjižnica</a:t>
            </a:r>
          </a:p>
        </p:txBody>
      </p:sp>
      <p:sp>
        <p:nvSpPr>
          <p:cNvPr id="5" name="PoljeZBesedilom 4"/>
          <p:cNvSpPr txBox="1"/>
          <p:nvPr/>
        </p:nvSpPr>
        <p:spPr>
          <a:xfrm>
            <a:off x="0" y="6460206"/>
            <a:ext cx="4995278" cy="276999"/>
          </a:xfrm>
          <a:prstGeom prst="rect">
            <a:avLst/>
          </a:prstGeom>
          <a:noFill/>
        </p:spPr>
        <p:txBody>
          <a:bodyPr wrap="none" rtlCol="0">
            <a:spAutoFit/>
          </a:bodyPr>
          <a:lstStyle/>
          <a:p>
            <a:r>
              <a:rPr lang="sl-SI" sz="1200" dirty="0">
                <a:latin typeface="Arial" pitchFamily="34" charset="0"/>
                <a:cs typeface="Arial" pitchFamily="34" charset="0"/>
              </a:rPr>
              <a:t>Pravljična ura ob razstavi </a:t>
            </a:r>
            <a:r>
              <a:rPr lang="sl-SI" sz="1200" i="1" dirty="0">
                <a:latin typeface="Arial" pitchFamily="34" charset="0"/>
                <a:cs typeface="Arial" pitchFamily="34" charset="0"/>
              </a:rPr>
              <a:t>Bitja v novejšem slovenskem kiparstvu</a:t>
            </a:r>
            <a:r>
              <a:rPr lang="sl-SI" sz="1200" dirty="0">
                <a:latin typeface="Arial" pitchFamily="34" charset="0"/>
                <a:cs typeface="Arial" pitchFamily="34" charset="0"/>
              </a:rPr>
              <a:t>, 2016.</a:t>
            </a:r>
            <a:endParaRPr lang="en-GB" sz="1200" dirty="0">
              <a:latin typeface="Arial" pitchFamily="34" charset="0"/>
              <a:cs typeface="Arial" pitchFamily="34" charset="0"/>
            </a:endParaRPr>
          </a:p>
        </p:txBody>
      </p:sp>
    </p:spTree>
    <p:extLst>
      <p:ext uri="{BB962C8B-B14F-4D97-AF65-F5344CB8AC3E}">
        <p14:creationId xmlns:p14="http://schemas.microsoft.com/office/powerpoint/2010/main" val="24546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07504" y="2420889"/>
            <a:ext cx="8784976" cy="2016223"/>
          </a:xfrm>
        </p:spPr>
        <p:txBody>
          <a:bodyPr vert="horz" lIns="91440" tIns="45720" rIns="91440" bIns="45720" rtlCol="0" anchor="t">
            <a:normAutofit fontScale="40000" lnSpcReduction="20000"/>
          </a:bodyPr>
          <a:lstStyle/>
          <a:p>
            <a:pPr marL="0" indent="0">
              <a:lnSpc>
                <a:spcPct val="170000"/>
              </a:lnSpc>
              <a:buNone/>
            </a:pPr>
            <a:r>
              <a:rPr lang="sl-SI" sz="3500" b="1" dirty="0">
                <a:cs typeface="Arial"/>
              </a:rPr>
              <a:t>Kulturne ustanove </a:t>
            </a:r>
            <a:r>
              <a:rPr lang="sl-SI" sz="3500" dirty="0">
                <a:cs typeface="Arial"/>
              </a:rPr>
              <a:t>predstavljajo razširjen šolski prostor, v katerega učitelji z učenci zahajajo občasno, pomeni obogatitev in popestritev dela v šoli. Skupine iz vzg.-</a:t>
            </a:r>
            <a:r>
              <a:rPr lang="sl-SI" sz="3500" dirty="0" err="1">
                <a:cs typeface="Arial"/>
              </a:rPr>
              <a:t>izob</a:t>
            </a:r>
            <a:r>
              <a:rPr lang="sl-SI" sz="3500" dirty="0">
                <a:cs typeface="Arial"/>
              </a:rPr>
              <a:t>. ustanov nas obiskujejo v okviru določenih šolskih predmetov, ekskurzij, kulturnih dni … Šole, zlasti  iz bolj oddaljenih krajev, se odločajo za obisk več kulturnih ustanov v enem dnevu, zato je povezovanje programov le-teh pomembno. </a:t>
            </a:r>
            <a:endParaRPr lang="sl-SI" sz="2500" dirty="0">
              <a:latin typeface="Arial" pitchFamily="34" charset="0"/>
              <a:cs typeface="Arial" pitchFamily="34" charset="0"/>
            </a:endParaRPr>
          </a:p>
          <a:p>
            <a:pPr marL="0" indent="0">
              <a:lnSpc>
                <a:spcPct val="170000"/>
              </a:lnSpc>
              <a:buNone/>
            </a:pPr>
            <a:endParaRPr lang="sl-SI" sz="4800" dirty="0">
              <a:latin typeface="Arial"/>
              <a:cs typeface="Arial"/>
            </a:endParaRPr>
          </a:p>
          <a:p>
            <a:pPr marL="0" indent="0">
              <a:lnSpc>
                <a:spcPct val="170000"/>
              </a:lnSpc>
              <a:buNone/>
            </a:pPr>
            <a:endParaRPr lang="sl-SI" sz="4800" dirty="0">
              <a:latin typeface="Arial"/>
              <a:cs typeface="Arial"/>
            </a:endParaRPr>
          </a:p>
          <a:p>
            <a:pPr marL="0" indent="0">
              <a:lnSpc>
                <a:spcPct val="170000"/>
              </a:lnSpc>
              <a:buNone/>
            </a:pPr>
            <a:endParaRPr lang="sl-SI" sz="4800" dirty="0">
              <a:latin typeface="Arial"/>
              <a:cs typeface="Arial"/>
            </a:endParaRPr>
          </a:p>
          <a:p>
            <a:pPr marL="0" indent="0">
              <a:lnSpc>
                <a:spcPct val="170000"/>
              </a:lnSpc>
              <a:buNone/>
            </a:pPr>
            <a:endParaRPr lang="sl-SI" sz="51200" dirty="0">
              <a:latin typeface="Arial"/>
              <a:cs typeface="Arial"/>
            </a:endParaRPr>
          </a:p>
          <a:p>
            <a:pPr marL="0" indent="0">
              <a:lnSpc>
                <a:spcPct val="170000"/>
              </a:lnSpc>
              <a:buNone/>
            </a:pPr>
            <a:endParaRPr lang="sl-SI" sz="4800" dirty="0">
              <a:latin typeface="Arial"/>
              <a:cs typeface="Arial"/>
            </a:endParaRPr>
          </a:p>
          <a:p>
            <a:pPr marL="0" indent="0">
              <a:lnSpc>
                <a:spcPct val="170000"/>
              </a:lnSpc>
              <a:buNone/>
            </a:pPr>
            <a:endParaRPr lang="sl-SI" sz="4800" dirty="0">
              <a:latin typeface="Arial"/>
              <a:cs typeface="Arial"/>
            </a:endParaRPr>
          </a:p>
          <a:p>
            <a:pPr marL="0" indent="0">
              <a:lnSpc>
                <a:spcPct val="170000"/>
              </a:lnSpc>
              <a:buNone/>
            </a:pPr>
            <a:endParaRPr lang="sl-SI" sz="4800" dirty="0">
              <a:latin typeface="Arial"/>
              <a:cs typeface="Arial"/>
            </a:endParaRPr>
          </a:p>
          <a:p>
            <a:pPr>
              <a:buFontTx/>
              <a:buChar char="-"/>
            </a:pPr>
            <a:endParaRPr lang="sl-SI" sz="4800" dirty="0"/>
          </a:p>
          <a:p>
            <a:pPr marL="0" indent="0">
              <a:buNone/>
            </a:pPr>
            <a:endParaRPr lang="en-GB"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l="22108" b="15295"/>
          <a:stretch/>
        </p:blipFill>
        <p:spPr>
          <a:xfrm>
            <a:off x="0" y="-1"/>
            <a:ext cx="3169512" cy="2276309"/>
          </a:xfrm>
          <a:prstGeom prst="rect">
            <a:avLst/>
          </a:prstGeom>
        </p:spPr>
      </p:pic>
      <p:pic>
        <p:nvPicPr>
          <p:cNvPr id="5" name="Picture 2" descr="C:\Users\Brigita Strnad\Desktop\šolsko leto 2016-2017\fotografije\pobarvanke na popu\IMG_32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74"/>
          <a:stretch/>
        </p:blipFill>
        <p:spPr bwMode="auto">
          <a:xfrm>
            <a:off x="4789948" y="4293096"/>
            <a:ext cx="4354052" cy="2737461"/>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1603" y="-17122"/>
            <a:ext cx="2677157" cy="2293431"/>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6247" y="4293096"/>
            <a:ext cx="2870711" cy="2589382"/>
          </a:xfrm>
          <a:prstGeom prst="rect">
            <a:avLst/>
          </a:prstGeom>
        </p:spPr>
      </p:pic>
      <p:pic>
        <p:nvPicPr>
          <p:cNvPr id="7" name="Slika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17121"/>
            <a:ext cx="3057908" cy="2293431"/>
          </a:xfrm>
          <a:prstGeom prst="rect">
            <a:avLst/>
          </a:prstGeom>
        </p:spPr>
      </p:pic>
      <p:pic>
        <p:nvPicPr>
          <p:cNvPr id="8" name="Picture 2" descr="C:\Users\Brigita Strnad\AppData\Local\Microsoft\Windows\Temporary Internet Files\Content.IE5\4SDJQJ76\15654642064_7d1a0efc6f_k.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19000"/>
                    </a14:imgEffect>
                  </a14:imgLayer>
                </a14:imgProps>
              </a:ext>
              <a:ext uri="{28A0092B-C50C-407E-A947-70E740481C1C}">
                <a14:useLocalDpi xmlns:a14="http://schemas.microsoft.com/office/drawing/2010/main" val="0"/>
              </a:ext>
            </a:extLst>
          </a:blip>
          <a:srcRect t="6446" r="5186"/>
          <a:stretch/>
        </p:blipFill>
        <p:spPr bwMode="auto">
          <a:xfrm>
            <a:off x="0" y="4293096"/>
            <a:ext cx="1763688" cy="261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475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100320" y="3356992"/>
            <a:ext cx="7864168" cy="2829959"/>
          </a:xfrm>
        </p:spPr>
        <p:txBody>
          <a:bodyPr>
            <a:normAutofit fontScale="25000" lnSpcReduction="20000"/>
          </a:bodyPr>
          <a:lstStyle/>
          <a:p>
            <a:pPr marL="0" indent="0">
              <a:lnSpc>
                <a:spcPct val="170000"/>
              </a:lnSpc>
              <a:buNone/>
            </a:pPr>
            <a:r>
              <a:rPr lang="sl-SI" sz="4800" b="1" dirty="0">
                <a:cs typeface="Arial"/>
              </a:rPr>
              <a:t>POMEN POVEZOVANJA:        </a:t>
            </a:r>
          </a:p>
          <a:p>
            <a:pPr marL="0" indent="0">
              <a:lnSpc>
                <a:spcPct val="170000"/>
              </a:lnSpc>
              <a:buNone/>
            </a:pPr>
            <a:r>
              <a:rPr lang="sl-SI" sz="4800" b="1" dirty="0">
                <a:cs typeface="Arial"/>
              </a:rPr>
              <a:t>-   </a:t>
            </a:r>
            <a:r>
              <a:rPr lang="sl-SI" sz="4800" dirty="0">
                <a:cs typeface="Arial"/>
              </a:rPr>
              <a:t>      spodbujanje </a:t>
            </a:r>
            <a:r>
              <a:rPr lang="sl-SI" sz="4800" dirty="0">
                <a:ea typeface="+mn-lt"/>
                <a:cs typeface="+mn-lt"/>
              </a:rPr>
              <a:t>širšega razumevanja in bolj doživetega dojemanja dejavnosti kulturnih ustanov;  </a:t>
            </a:r>
            <a:r>
              <a:rPr lang="sl-SI" sz="4800" dirty="0">
                <a:ea typeface="+mn-lt"/>
                <a:cs typeface="Arial"/>
              </a:rPr>
              <a:t>                                          </a:t>
            </a:r>
          </a:p>
          <a:p>
            <a:pPr>
              <a:lnSpc>
                <a:spcPct val="170000"/>
              </a:lnSpc>
              <a:buFontTx/>
              <a:buChar char="-"/>
            </a:pPr>
            <a:r>
              <a:rPr lang="sl-SI" sz="4800" dirty="0">
                <a:ea typeface="+mn-lt"/>
                <a:cs typeface="Arial"/>
              </a:rPr>
              <a:t>spoznavanje </a:t>
            </a:r>
            <a:r>
              <a:rPr lang="sl-SI" sz="4800" dirty="0">
                <a:ea typeface="+mn-lt"/>
                <a:cs typeface="+mn-lt"/>
              </a:rPr>
              <a:t>različnih načinov raziskovanja in povezovanja nap. v umetnosti;</a:t>
            </a:r>
          </a:p>
          <a:p>
            <a:pPr>
              <a:lnSpc>
                <a:spcPct val="170000"/>
              </a:lnSpc>
              <a:buFontTx/>
              <a:buChar char="-"/>
            </a:pPr>
            <a:r>
              <a:rPr lang="sl-SI" sz="4800" dirty="0">
                <a:cs typeface="Arial"/>
              </a:rPr>
              <a:t>spoznavanje, da so viri znanja različni, ki jih smiselno dopolnjevati in povezovati; </a:t>
            </a:r>
          </a:p>
          <a:p>
            <a:pPr marL="0" indent="0">
              <a:lnSpc>
                <a:spcPct val="170000"/>
              </a:lnSpc>
              <a:buNone/>
            </a:pPr>
            <a:r>
              <a:rPr lang="sl-SI" sz="4800" dirty="0">
                <a:ea typeface="+mn-lt"/>
                <a:cs typeface="Arial"/>
              </a:rPr>
              <a:t>-         obisk več ustanov se smiselno sestavi v neko celoto.</a:t>
            </a:r>
            <a:endParaRPr lang="en-US" sz="4800" dirty="0">
              <a:ea typeface="+mn-lt"/>
              <a:cs typeface="+mn-lt"/>
            </a:endParaRPr>
          </a:p>
          <a:p>
            <a:pPr marL="0" indent="0">
              <a:lnSpc>
                <a:spcPct val="170000"/>
              </a:lnSpc>
              <a:buNone/>
            </a:pPr>
            <a:r>
              <a:rPr lang="sl-SI" sz="4800" dirty="0">
                <a:ea typeface="+mn-lt"/>
                <a:cs typeface="+mn-lt"/>
              </a:rPr>
              <a:t>       </a:t>
            </a:r>
            <a:endParaRPr lang="sl-SI" sz="4800" dirty="0">
              <a:cs typeface="Arial"/>
            </a:endParaRPr>
          </a:p>
          <a:p>
            <a:pPr marL="0" indent="0">
              <a:lnSpc>
                <a:spcPct val="170000"/>
              </a:lnSpc>
              <a:buNone/>
            </a:pPr>
            <a:r>
              <a:rPr lang="sl-SI" sz="4800" b="1" dirty="0">
                <a:cs typeface="Arial" pitchFamily="34" charset="0"/>
              </a:rPr>
              <a:t>VLOGA KULTURNIH USTANOV:     </a:t>
            </a:r>
          </a:p>
          <a:p>
            <a:pPr>
              <a:lnSpc>
                <a:spcPct val="170000"/>
              </a:lnSpc>
              <a:buFontTx/>
              <a:buChar char="-"/>
            </a:pPr>
            <a:r>
              <a:rPr lang="sl-SI" sz="4800" dirty="0">
                <a:cs typeface="Arial" pitchFamily="34" charset="0"/>
              </a:rPr>
              <a:t>spoznavanje umetnosti v muzeju ali knjižnici je tudi stvar didaktike - zato je potrebno načrtovati oblike in metode  pedagoškega dela, </a:t>
            </a:r>
            <a:r>
              <a:rPr lang="sl-SI" sz="4800" b="1" dirty="0">
                <a:cs typeface="Arial" pitchFamily="34" charset="0"/>
              </a:rPr>
              <a:t>ki bodo podpirale kvalitete povezave;          </a:t>
            </a:r>
            <a:r>
              <a:rPr lang="sl-SI" sz="4800" dirty="0">
                <a:cs typeface="Arial" pitchFamily="34" charset="0"/>
              </a:rPr>
              <a:t>                        		    </a:t>
            </a:r>
            <a:r>
              <a:rPr lang="sl-SI" sz="4800" b="1" dirty="0">
                <a:cs typeface="Arial" pitchFamily="34" charset="0"/>
              </a:rPr>
              <a:t>     </a:t>
            </a:r>
          </a:p>
          <a:p>
            <a:pPr>
              <a:lnSpc>
                <a:spcPct val="170000"/>
              </a:lnSpc>
              <a:buFontTx/>
              <a:buChar char="-"/>
            </a:pPr>
            <a:r>
              <a:rPr lang="sl-SI" sz="4800" b="1" dirty="0">
                <a:cs typeface="Arial" pitchFamily="34" charset="0"/>
              </a:rPr>
              <a:t>informiranje učiteljev in drugih spremljevalcev </a:t>
            </a:r>
            <a:r>
              <a:rPr lang="sl-SI" sz="4800" dirty="0">
                <a:cs typeface="Arial" pitchFamily="34" charset="0"/>
              </a:rPr>
              <a:t>o  naših vsebinah in možnih povezavah.</a:t>
            </a:r>
          </a:p>
          <a:p>
            <a:pPr marL="0" indent="0">
              <a:lnSpc>
                <a:spcPct val="170000"/>
              </a:lnSpc>
              <a:buNone/>
            </a:pPr>
            <a:endParaRPr lang="sl-SI" sz="4800" dirty="0">
              <a:latin typeface="Arial" pitchFamily="34" charset="0"/>
              <a:cs typeface="Arial" pitchFamily="34" charset="0"/>
            </a:endParaRPr>
          </a:p>
          <a:p>
            <a:pPr marL="0" indent="0">
              <a:lnSpc>
                <a:spcPct val="170000"/>
              </a:lnSpc>
              <a:buNone/>
            </a:pPr>
            <a:r>
              <a:rPr lang="sl-SI" sz="4800" dirty="0">
                <a:latin typeface="Arial" pitchFamily="34" charset="0"/>
                <a:cs typeface="Arial" pitchFamily="34" charset="0"/>
              </a:rPr>
              <a:t>		     </a:t>
            </a:r>
          </a:p>
        </p:txBody>
      </p:sp>
      <p:pic>
        <p:nvPicPr>
          <p:cNvPr id="1026" name="Picture 2" descr="C:\Users\Brigita Strnad\Desktop\ŠOLSKO LETO 2018 2019\fotografije\Mladi strokovnjaki UGM\izdelovanje fotoknjige\IMG_20181017_1627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0"/>
            <a:ext cx="4211960" cy="3158970"/>
          </a:xfrm>
          <a:prstGeom prst="rect">
            <a:avLst/>
          </a:prstGeom>
          <a:noFill/>
          <a:extLst>
            <a:ext uri="{909E8E84-426E-40DD-AFC4-6F175D3DCCD1}">
              <a14:hiddenFill xmlns:a14="http://schemas.microsoft.com/office/drawing/2010/main">
                <a:solidFill>
                  <a:srgbClr val="FFFFFF"/>
                </a:solidFill>
              </a14:hiddenFill>
            </a:ext>
          </a:extLst>
        </p:spPr>
      </p:pic>
      <p:pic>
        <p:nvPicPr>
          <p:cNvPr id="8" name="Slik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320" y="0"/>
            <a:ext cx="3687514" cy="3158970"/>
          </a:xfrm>
          <a:prstGeom prst="rect">
            <a:avLst/>
          </a:prstGeom>
        </p:spPr>
      </p:pic>
    </p:spTree>
    <p:extLst>
      <p:ext uri="{BB962C8B-B14F-4D97-AF65-F5344CB8AC3E}">
        <p14:creationId xmlns:p14="http://schemas.microsoft.com/office/powerpoint/2010/main" val="1572682553"/>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506</Words>
  <Application>Microsoft Office PowerPoint</Application>
  <PresentationFormat>Diaprojekcija na zaslonu (4:3)</PresentationFormat>
  <Paragraphs>66</Paragraphs>
  <Slides>15</Slides>
  <Notes>0</Notes>
  <HiddenSlides>0</HiddenSlides>
  <MMClips>0</MMClips>
  <ScaleCrop>false</ScaleCrop>
  <HeadingPairs>
    <vt:vector size="4" baseType="variant">
      <vt:variant>
        <vt:lpstr>Tema</vt:lpstr>
      </vt:variant>
      <vt:variant>
        <vt:i4>1</vt:i4>
      </vt:variant>
      <vt:variant>
        <vt:lpstr>Naslovi diapozitivov</vt:lpstr>
      </vt:variant>
      <vt:variant>
        <vt:i4>15</vt:i4>
      </vt:variant>
    </vt:vector>
  </HeadingPairs>
  <TitlesOfParts>
    <vt:vector size="16" baseType="lpstr">
      <vt:lpstr>Officeova tema</vt:lpstr>
      <vt:lpstr>PowerPointova predstavitev</vt:lpstr>
      <vt:lpstr>   Mariborska knjižnica  www.mb.sik.si. info@mb.sik.si   Mariborska knjižnica je splošna, javna knjižnica, ki jo sestavlja 19 knjižničnih enot in Potujoča knjižnica z bibliobusom. Knjižnice in bibliobus s 47 postajališči pokrivajo široko razvejano območje štirinajstih občin. Mariborska  knjižnica organizirano izbira, nabavlja, obdeluje in posreduje knjižnično gradivo, organizira in izvaja posebne oblike dejavnosti, ki so namenjene spodbujanju bralne kulture in organizira in izvaja kulturne prireditve, ki so povezane z dejavnostjo knjižnice.  Dejavnosti za otroke: ure pravljic, pravljične ustvarjalnice, razstave, srečanja z ustvarjalci  Dejavnosti za odrasle: srečanja z ustvarjalci, razstave, predavanja  Dejavnosti za starejše- Univerza za tretje življenjsko obdobje, Študijski krožki: likovni krožki in obiski muzejev in galerij     </vt:lpstr>
      <vt:lpstr>Sodelovanje z Narodno galerijo razstava v Knjižnici Hoče: Hoška Marija (9/2017). Skupno sodelovanje knjižnice, Občine Hoče - Slivnica, župnišča, Narodne galerije Ljubljana. Muzejska svetovalka mag. Kristina Preininger predstavi umetniško delo. </vt:lpstr>
      <vt:lpstr>PowerPointova predstavitev</vt:lpstr>
      <vt:lpstr>PowerPointova predstavitev</vt:lpstr>
      <vt:lpstr>UGM &amp; Zavod za varstvo kulturne dediščine  Spoznavanje mariborske javne plastike, vodstvo po javni plastiki v mestnem središču z ogledom ZVKD, 2018.</vt:lpstr>
      <vt:lpstr>PowerPointova predstavitev</vt:lpstr>
      <vt:lpstr>PowerPointova predstavitev</vt:lpstr>
      <vt:lpstr>PowerPointova predstavitev</vt:lpstr>
      <vt:lpstr>PowerPointova predstavitev</vt:lpstr>
      <vt:lpstr>Pravljične ure &amp; ustvarjalnice za otroke +3 v prostorih UGM </vt:lpstr>
      <vt:lpstr>PowerPointova predstavitev</vt:lpstr>
      <vt:lpstr> KAJ LIKOVNA UMETNOST PRIDOBI S PRAVLJICO - pravljica kot uvodni motivacijski element pri spoznavanju umetnosti;  - spodbujanje pozornega branja in opazovanja umetnin - kaj je v umetnini takšnega kar smo spoznavali v pravljici?  - pravljica kot možna interpretacija umetniškega dela ...</vt:lpstr>
      <vt:lpstr>PowerPointova predstavitev</vt:lpstr>
      <vt:lpstr>PowerPointova predstavitev</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Brigita Strnad</dc:creator>
  <cp:lastModifiedBy>Brigita Strnad</cp:lastModifiedBy>
  <cp:revision>190</cp:revision>
  <dcterms:created xsi:type="dcterms:W3CDTF">2019-06-07T07:11:41Z</dcterms:created>
  <dcterms:modified xsi:type="dcterms:W3CDTF">2019-06-17T08:15:38Z</dcterms:modified>
</cp:coreProperties>
</file>