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80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168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130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685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676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359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817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1004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533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166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159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29AE-ACC7-4E96-A088-BF084C2807DB}" type="datetimeFigureOut">
              <a:rPr lang="sl-SI" smtClean="0"/>
              <a:t>3.4.2019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E0BB-C769-4CE8-AD1E-29516615B6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553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00"/>
            <a:ext cx="4847036" cy="6854016"/>
          </a:xfrm>
          <a:prstGeom prst="rect">
            <a:avLst/>
          </a:prstGeom>
          <a:effectLst>
            <a:glow rad="63500">
              <a:schemeClr val="accent3">
                <a:lumMod val="40000"/>
                <a:lumOff val="60000"/>
                <a:alpha val="65000"/>
              </a:schemeClr>
            </a:glow>
          </a:effec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053263" y="-1"/>
            <a:ext cx="7342146" cy="2050181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latin typeface="Myriad Pro" panose="020B0503030403020204" pitchFamily="34" charset="0"/>
              </a:rPr>
              <a:t>GOZD SKOZI</a:t>
            </a:r>
            <a:br>
              <a:rPr lang="en-GB" sz="3600" b="1" dirty="0">
                <a:latin typeface="Myriad Pro" panose="020B0503030403020204" pitchFamily="34" charset="0"/>
              </a:rPr>
            </a:br>
            <a:r>
              <a:rPr lang="sl-SI" sz="3600" b="1" dirty="0">
                <a:latin typeface="Myriad Pro" panose="020B0503030403020204" pitchFamily="34" charset="0"/>
              </a:rPr>
              <a:t>UMETNOST IN KULTURO: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053263" y="2500162"/>
            <a:ext cx="6784532" cy="4360853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SzPct val="100000"/>
              <a:buFont typeface="Wingdings 2" panose="05020102010507070707" pitchFamily="18" charset="2"/>
              <a:buChar char=""/>
            </a:pPr>
            <a:r>
              <a:rPr lang="sl-SI" sz="2000" dirty="0">
                <a:latin typeface="Myriad Pro" panose="020B0503030403020204" pitchFamily="34" charset="0"/>
              </a:rPr>
              <a:t>izbor kakovostnih kulturnih vsebin, povezanih</a:t>
            </a:r>
            <a:br>
              <a:rPr lang="en-GB" sz="2000" dirty="0">
                <a:latin typeface="Myriad Pro" panose="020B0503030403020204" pitchFamily="34" charset="0"/>
              </a:rPr>
            </a:br>
            <a:r>
              <a:rPr lang="sl-SI" sz="2000" dirty="0">
                <a:latin typeface="Myriad Pro" panose="020B0503030403020204" pitchFamily="34" charset="0"/>
              </a:rPr>
              <a:t>z</a:t>
            </a:r>
            <a:r>
              <a:rPr lang="en-GB" sz="2000" dirty="0">
                <a:latin typeface="Myriad Pro" panose="020B0503030403020204" pitchFamily="34" charset="0"/>
              </a:rPr>
              <a:t> </a:t>
            </a:r>
            <a:r>
              <a:rPr lang="sl-SI" sz="2000" dirty="0">
                <a:latin typeface="Myriad Pro" panose="020B0503030403020204" pitchFamily="34" charset="0"/>
              </a:rPr>
              <a:t>gozdno-lesno verigo,</a:t>
            </a:r>
          </a:p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 2" panose="05020102010507070707" pitchFamily="18" charset="2"/>
              <a:buChar char=""/>
            </a:pPr>
            <a:r>
              <a:rPr lang="sl-SI" sz="2000" dirty="0">
                <a:latin typeface="Myriad Pro" panose="020B0503030403020204" pitchFamily="34" charset="0"/>
              </a:rPr>
              <a:t>predstavljamo, kako lahko otrokom in mladim skozi različne kulturno-umetnostne vsebine ustvarjalno predstavimo temi gozd in les z različnih vidikov: gozdarskega, gospodarskega, kulturnega, zdravstvenega, </a:t>
            </a:r>
            <a:r>
              <a:rPr lang="sl-SI" sz="2000" dirty="0" err="1">
                <a:latin typeface="Myriad Pro" panose="020B0503030403020204" pitchFamily="34" charset="0"/>
              </a:rPr>
              <a:t>okoljskega</a:t>
            </a:r>
            <a:r>
              <a:rPr lang="sl-SI" sz="2000" dirty="0">
                <a:latin typeface="Myriad Pro" panose="020B0503030403020204" pitchFamily="34" charset="0"/>
              </a:rPr>
              <a:t>, športnega ... </a:t>
            </a:r>
            <a:br>
              <a:rPr lang="en-GB" sz="2000" dirty="0">
                <a:latin typeface="Myriad Pro" panose="020B0503030403020204" pitchFamily="34" charset="0"/>
              </a:rPr>
            </a:br>
            <a:endParaRPr lang="en-GB" sz="2000" dirty="0">
              <a:latin typeface="Myriad Pro" panose="020B0503030403020204" pitchFamily="34" charset="0"/>
            </a:endParaRPr>
          </a:p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 2" panose="05020102010507070707" pitchFamily="18" charset="2"/>
              <a:buChar char=""/>
            </a:pPr>
            <a:endParaRPr lang="en-GB" sz="2000" dirty="0">
              <a:latin typeface="Myriad Pro" panose="020B0503030403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00000"/>
            </a:pPr>
            <a:br>
              <a:rPr lang="en-GB" sz="2000" dirty="0">
                <a:latin typeface="Myriad Pro" panose="020B0503030403020204" pitchFamily="34" charset="0"/>
              </a:rPr>
            </a:br>
            <a:r>
              <a:rPr lang="sl-SI" sz="1100" dirty="0">
                <a:latin typeface="Myriad Pro" panose="020B0503030403020204" pitchFamily="34" charset="0"/>
              </a:rPr>
              <a:t>Brezplačno dostopno</a:t>
            </a:r>
            <a:r>
              <a:rPr lang="en-GB" sz="1100" dirty="0">
                <a:latin typeface="Myriad Pro" panose="020B0503030403020204" pitchFamily="34" charset="0"/>
              </a:rPr>
              <a:t> </a:t>
            </a:r>
            <a:r>
              <a:rPr lang="sl-SI" sz="1100" dirty="0">
                <a:latin typeface="Myriad Pro" panose="020B0503030403020204" pitchFamily="34" charset="0"/>
              </a:rPr>
              <a:t>na:</a:t>
            </a:r>
            <a:br>
              <a:rPr lang="en-GB" sz="1100" dirty="0">
                <a:latin typeface="Myriad Pro" panose="020B0503030403020204" pitchFamily="34" charset="0"/>
              </a:rPr>
            </a:br>
            <a:r>
              <a:rPr lang="sl-SI" sz="1100" u="sng" dirty="0">
                <a:latin typeface="Myriad Pro" panose="020B0503030403020204" pitchFamily="34" charset="0"/>
              </a:rPr>
              <a:t>http://www.kulturnibazar.si/kulturna-vzgoja-gradiva/nacionalna-in-mednarodna-strokovna-literatura/</a:t>
            </a:r>
            <a:endParaRPr lang="sl-SI" sz="1100" dirty="0">
              <a:latin typeface="Myriad Pro" panose="020B050303040302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5867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056495" y="423081"/>
            <a:ext cx="6801829" cy="663963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sl-SI" sz="3800" b="1" dirty="0">
                <a:latin typeface="Myriad Pro" panose="020B0503030403020204" pitchFamily="34" charset="0"/>
              </a:rPr>
              <a:t>GOZD IN GLEDALIŠČE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it-IT" dirty="0" err="1">
                <a:latin typeface="Myriad Pro" panose="020B0503030403020204" pitchFamily="34" charset="0"/>
              </a:rPr>
              <a:t>Gledališke</a:t>
            </a:r>
            <a:r>
              <a:rPr lang="it-IT" dirty="0">
                <a:latin typeface="Myriad Pro" panose="020B0503030403020204" pitchFamily="34" charset="0"/>
              </a:rPr>
              <a:t> </a:t>
            </a:r>
            <a:r>
              <a:rPr lang="it-IT" dirty="0" err="1">
                <a:latin typeface="Myriad Pro" panose="020B0503030403020204" pitchFamily="34" charset="0"/>
              </a:rPr>
              <a:t>predstave</a:t>
            </a:r>
            <a:r>
              <a:rPr lang="it-IT" dirty="0">
                <a:latin typeface="Myriad Pro" panose="020B0503030403020204" pitchFamily="34" charset="0"/>
              </a:rPr>
              <a:t> za </a:t>
            </a:r>
            <a:r>
              <a:rPr lang="it-IT" dirty="0" err="1">
                <a:latin typeface="Myriad Pro" panose="020B0503030403020204" pitchFamily="34" charset="0"/>
              </a:rPr>
              <a:t>otroke</a:t>
            </a:r>
            <a:r>
              <a:rPr lang="it-IT" dirty="0">
                <a:latin typeface="Myriad Pro" panose="020B0503030403020204" pitchFamily="34" charset="0"/>
              </a:rPr>
              <a:t> in </a:t>
            </a:r>
            <a:r>
              <a:rPr lang="it-IT" dirty="0" err="1">
                <a:latin typeface="Myriad Pro" panose="020B0503030403020204" pitchFamily="34" charset="0"/>
              </a:rPr>
              <a:t>mlade</a:t>
            </a:r>
            <a:r>
              <a:rPr lang="it-IT" dirty="0">
                <a:latin typeface="Myriad Pro" panose="020B0503030403020204" pitchFamily="34" charset="0"/>
              </a:rPr>
              <a:t>, </a:t>
            </a:r>
            <a:r>
              <a:rPr lang="it-IT" dirty="0" err="1">
                <a:latin typeface="Myriad Pro" panose="020B0503030403020204" pitchFamily="34" charset="0"/>
              </a:rPr>
              <a:t>povezane</a:t>
            </a:r>
            <a:r>
              <a:rPr lang="it-IT" dirty="0">
                <a:latin typeface="Myriad Pro" panose="020B0503030403020204" pitchFamily="34" charset="0"/>
              </a:rPr>
              <a:t> s </a:t>
            </a:r>
            <a:r>
              <a:rPr lang="it-IT" dirty="0" err="1">
                <a:latin typeface="Myriad Pro" panose="020B0503030403020204" pitchFamily="34" charset="0"/>
              </a:rPr>
              <a:t>tematiko</a:t>
            </a:r>
            <a:r>
              <a:rPr lang="it-IT" dirty="0">
                <a:latin typeface="Myriad Pro" panose="020B0503030403020204" pitchFamily="34" charset="0"/>
              </a:rPr>
              <a:t> </a:t>
            </a:r>
            <a:r>
              <a:rPr lang="it-IT" dirty="0" err="1">
                <a:latin typeface="Myriad Pro" panose="020B0503030403020204" pitchFamily="34" charset="0"/>
              </a:rPr>
              <a:t>gozda</a:t>
            </a:r>
            <a:r>
              <a:rPr lang="it-IT" dirty="0">
                <a:latin typeface="Myriad Pro" panose="020B0503030403020204" pitchFamily="34" charset="0"/>
              </a:rPr>
              <a:t> in lesa</a:t>
            </a:r>
            <a:br>
              <a:rPr lang="it-IT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Pripravila Nika Arhar, za Slovenski gledališki inštitut (SLOGI)</a:t>
            </a:r>
            <a:endParaRPr lang="en-GB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endParaRPr lang="sl-SI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sl-SI" sz="3800" b="1" dirty="0">
                <a:latin typeface="Myriad Pro" panose="020B0503030403020204" pitchFamily="34" charset="0"/>
              </a:rPr>
              <a:t>FILMSKO VABILO V GOZD</a:t>
            </a:r>
            <a:br>
              <a:rPr lang="en-GB" sz="3800" b="1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Izbor filmov za otroke in mlade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Pripravila mag. Barbara </a:t>
            </a:r>
            <a:r>
              <a:rPr lang="sl-SI" dirty="0" err="1">
                <a:latin typeface="Myriad Pro" panose="020B0503030403020204" pitchFamily="34" charset="0"/>
              </a:rPr>
              <a:t>Kelbl</a:t>
            </a:r>
            <a:r>
              <a:rPr lang="sl-SI" dirty="0">
                <a:latin typeface="Myriad Pro" panose="020B0503030403020204" pitchFamily="34" charset="0"/>
              </a:rPr>
              <a:t>, Kinodvor</a:t>
            </a:r>
            <a:endParaRPr lang="en-GB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endParaRPr lang="sl-SI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sl-SI" sz="3800" b="1" dirty="0">
                <a:latin typeface="Myriad Pro" panose="020B0503030403020204" pitchFamily="34" charset="0"/>
              </a:rPr>
              <a:t>GOZD JE MODROST!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Izbor leposlovnih in poučnih knjig za otroke in mlade, starše in mentorje branja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Pripravili Ida Mlakar Črnič in mag. Darja Lavrenčič Vrabec, MKL, Pionirska – center za mladinsko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književnost in knjižničarstvo</a:t>
            </a:r>
            <a:endParaRPr lang="en-GB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endParaRPr lang="sl-SI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sl-SI" sz="3800" b="1" dirty="0">
                <a:latin typeface="Myriad Pro" panose="020B0503030403020204" pitchFamily="34" charset="0"/>
              </a:rPr>
              <a:t>GOZD V PRAVLJICAH</a:t>
            </a:r>
            <a:br>
              <a:rPr lang="en-GB" sz="3800" b="1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Izbor ljudskih pravljic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Pripravila Katja Preša, Vodnikova domačija Šiška, Hiša branja, pisanja in pripovedovanja</a:t>
            </a:r>
            <a:endParaRPr lang="en-GB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endParaRPr lang="sl-SI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pl-PL" sz="3800" b="1" dirty="0">
                <a:latin typeface="Myriad Pro" panose="020B0503030403020204" pitchFamily="34" charset="0"/>
              </a:rPr>
              <a:t>PO GOZDNO MODROST V MUZEJE IN GALERIJE!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Pregled slovenskih muzejev in galerij, ki predstavljajo gozd in z njim povezane vsebine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Pripravila dr. Staša Tome, Skupnost muzejev Slovenije</a:t>
            </a:r>
            <a:endParaRPr lang="en-GB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endParaRPr lang="sl-SI" dirty="0">
              <a:latin typeface="Myriad Pro" panose="020B0503030403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 2" panose="05020102010507070707" pitchFamily="18" charset="2"/>
              <a:buChar char=""/>
            </a:pPr>
            <a:r>
              <a:rPr lang="sl-SI" sz="3800" b="1" dirty="0">
                <a:latin typeface="Myriad Pro" panose="020B0503030403020204" pitchFamily="34" charset="0"/>
              </a:rPr>
              <a:t>UČENJE O LESU SKOZI IZKUŠNJO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Pregled ponudbe arhitekturnih projektov in delavnic za otroke in mlade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dirty="0">
                <a:latin typeface="Myriad Pro" panose="020B0503030403020204" pitchFamily="34" charset="0"/>
              </a:rPr>
              <a:t>Pripravil Center arhitekture Slovenije</a:t>
            </a: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>
              <a:latin typeface="Myriad Pro" panose="020B0503030403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dirty="0">
                <a:latin typeface="Myriad Pro" panose="020B0503030403020204" pitchFamily="34" charset="0"/>
              </a:rPr>
              <a:t>Brezplačno dostopno na:</a:t>
            </a:r>
            <a:br>
              <a:rPr lang="en-GB" dirty="0">
                <a:latin typeface="Myriad Pro" panose="020B0503030403020204" pitchFamily="34" charset="0"/>
              </a:rPr>
            </a:br>
            <a:r>
              <a:rPr lang="sl-SI" u="sng" dirty="0">
                <a:latin typeface="Myriad Pro" panose="020B0503030403020204" pitchFamily="34" charset="0"/>
              </a:rPr>
              <a:t>http://www.kulturnibazar.si/kulturna-vzgoja-gradiva/nacionalna-in-mednarodna-strokovna-literatura/</a:t>
            </a:r>
            <a:endParaRPr lang="sl-SI" dirty="0">
              <a:latin typeface="Myriad Pro" panose="020B050303040302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417"/>
            <a:ext cx="4820575" cy="6816599"/>
          </a:xfrm>
          <a:prstGeom prst="rect">
            <a:avLst/>
          </a:prstGeom>
          <a:effectLst>
            <a:glow rad="63500">
              <a:schemeClr val="accent3">
                <a:lumMod val="40000"/>
                <a:lumOff val="60000"/>
                <a:alpha val="6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95611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Wingdings 2</vt:lpstr>
      <vt:lpstr>Officeova tema</vt:lpstr>
      <vt:lpstr>GOZD SKOZI UMETNOST IN KULTURO: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GOZD SKOZI UMETNOST IN KULTURO:</dc:title>
  <dc:creator>Goran Karim</dc:creator>
  <cp:lastModifiedBy>Barbara Hribar</cp:lastModifiedBy>
  <cp:revision>9</cp:revision>
  <dcterms:created xsi:type="dcterms:W3CDTF">2019-04-02T19:31:11Z</dcterms:created>
  <dcterms:modified xsi:type="dcterms:W3CDTF">2019-04-03T07:36:30Z</dcterms:modified>
</cp:coreProperties>
</file>